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svg" ContentType="image/svg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slides/charts/chart1.xml" ContentType="application/vnd.openxmlformats-officedocument.drawingml.chart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527d6102c1324cdc" /><Relationship Type="http://schemas.openxmlformats.org/officeDocument/2006/relationships/extended-properties" Target="/docProps/app.xml" Id="Rcd197786aebc410c" /><Relationship Type="http://schemas.openxmlformats.org/officeDocument/2006/relationships/officeDocument" Target="/ppt/presentation.xml" Id="R7f5a6c548fab49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e9dba061284870"/>
  </p:sldMasterIdLst>
  <p:notesMasterIdLst>
    <p:notesMasterId xmlns:r="http://schemas.openxmlformats.org/officeDocument/2006/relationships" r:id="Rb086288642c14291"/>
  </p:notesMasterIdLst>
  <p:sldIdLst>
    <p:sldId xmlns:r="http://schemas.openxmlformats.org/officeDocument/2006/relationships" id="256" r:id="Rb10a555c600f48d4"/>
    <p:sldId xmlns:r="http://schemas.openxmlformats.org/officeDocument/2006/relationships" id="257" r:id="R7164cd64881c4a71"/>
    <p:sldId xmlns:r="http://schemas.openxmlformats.org/officeDocument/2006/relationships" id="258" r:id="Ree53e28d7b304635"/>
    <p:sldId xmlns:r="http://schemas.openxmlformats.org/officeDocument/2006/relationships" id="259" r:id="Rc1f39ed5dd9248c1"/>
    <p:sldId xmlns:r="http://schemas.openxmlformats.org/officeDocument/2006/relationships" id="260" r:id="R7f50d7bbe8f74833"/>
    <p:sldId xmlns:r="http://schemas.openxmlformats.org/officeDocument/2006/relationships" id="261" r:id="R79cd231c2e5e4f6b"/>
    <p:sldId xmlns:r="http://schemas.openxmlformats.org/officeDocument/2006/relationships" id="262" r:id="R210cfe4f9b284599"/>
    <p:sldId xmlns:r="http://schemas.openxmlformats.org/officeDocument/2006/relationships" id="263" r:id="R16d7bfb82f254287"/>
    <p:sldId xmlns:r="http://schemas.openxmlformats.org/officeDocument/2006/relationships" id="264" r:id="R5df78c3499764d8f"/>
    <p:sldId xmlns:r="http://schemas.openxmlformats.org/officeDocument/2006/relationships" id="265" r:id="Ra006d444b3b04a25"/>
    <p:sldId xmlns:r="http://schemas.openxmlformats.org/officeDocument/2006/relationships" id="266" r:id="R1de637647cbe41ce"/>
    <p:sldId xmlns:r="http://schemas.openxmlformats.org/officeDocument/2006/relationships" id="267" r:id="Rde39014520834468"/>
    <p:sldId xmlns:r="http://schemas.openxmlformats.org/officeDocument/2006/relationships" id="268" r:id="Ra198247d795d46a0"/>
  </p:sldIdLst>
  <p:sldSz cx="9906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284E427A-3D55-4303-BF80-6455036E1DE7}" styleName="Teematyyli 1 - Korostus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p="http://schemas.openxmlformats.org/presentationml/2006/main">
  <p:slideViewPr>
    <p:cSldViewPr snapToObjects="1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36004" cy="36004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d399b3c6126e4796" /><Relationship Type="http://schemas.openxmlformats.org/officeDocument/2006/relationships/slideMaster" Target="/ppt/slideMasters/slideMaster1.xml" Id="R0be9dba061284870" /><Relationship Type="http://schemas.openxmlformats.org/officeDocument/2006/relationships/notesMaster" Target="/ppt/notesMasters/notesMaster1.xml" Id="Rb086288642c14291" /><Relationship Type="http://schemas.openxmlformats.org/officeDocument/2006/relationships/presProps" Target="/ppt/presProps.xml" Id="R7de94e0ee9db422f" /><Relationship Type="http://schemas.openxmlformats.org/officeDocument/2006/relationships/viewProps" Target="/ppt/viewProps.xml" Id="Rb24034ae6eaf4a95" /><Relationship Type="http://schemas.openxmlformats.org/officeDocument/2006/relationships/tableStyles" Target="/ppt/tableStyles.xml" Id="Ra5a6eef036a64532" /><Relationship Type="http://schemas.openxmlformats.org/officeDocument/2006/relationships/slide" Target="/ppt/slides/slide1.xml" Id="Rb10a555c600f48d4" /><Relationship Type="http://schemas.openxmlformats.org/officeDocument/2006/relationships/slide" Target="/ppt/slides/slide2.xml" Id="R7164cd64881c4a71" /><Relationship Type="http://schemas.openxmlformats.org/officeDocument/2006/relationships/slide" Target="/ppt/slides/slide3.xml" Id="Ree53e28d7b304635" /><Relationship Type="http://schemas.openxmlformats.org/officeDocument/2006/relationships/slide" Target="/ppt/slides/slide4.xml" Id="Rc1f39ed5dd9248c1" /><Relationship Type="http://schemas.openxmlformats.org/officeDocument/2006/relationships/slide" Target="/ppt/slides/slide5.xml" Id="R7f50d7bbe8f74833" /><Relationship Type="http://schemas.openxmlformats.org/officeDocument/2006/relationships/slide" Target="/ppt/slides/slide6.xml" Id="R79cd231c2e5e4f6b" /><Relationship Type="http://schemas.openxmlformats.org/officeDocument/2006/relationships/slide" Target="/ppt/slides/slide7.xml" Id="R210cfe4f9b284599" /><Relationship Type="http://schemas.openxmlformats.org/officeDocument/2006/relationships/slide" Target="/ppt/slides/slide8.xml" Id="R16d7bfb82f254287" /><Relationship Type="http://schemas.openxmlformats.org/officeDocument/2006/relationships/slide" Target="/ppt/slides/slide9.xml" Id="R5df78c3499764d8f" /><Relationship Type="http://schemas.openxmlformats.org/officeDocument/2006/relationships/slide" Target="/ppt/slides/slide10.xml" Id="Ra006d444b3b04a25" /><Relationship Type="http://schemas.openxmlformats.org/officeDocument/2006/relationships/slide" Target="/ppt/slides/slide11.xml" Id="R1de637647cbe41ce" /><Relationship Type="http://schemas.openxmlformats.org/officeDocument/2006/relationships/slide" Target="/ppt/slides/slide12.xml" Id="Rde39014520834468" /><Relationship Type="http://schemas.openxmlformats.org/officeDocument/2006/relationships/slide" Target="/ppt/slides/slide13.xml" Id="Ra198247d795d46a0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4ad2154be2c9445e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Office Theme">
  <a:themeElements>
    <a:clrScheme name="Cannelloni">
      <a:dk1>
        <a:srgbClr val="000000"/>
      </a:dk1>
      <a:lt1>
        <a:srgbClr val="FFFFFF"/>
      </a:lt1>
      <a:dk2>
        <a:srgbClr val="003F77"/>
      </a:dk2>
      <a:lt2>
        <a:srgbClr val="FFBDB8"/>
      </a:lt2>
      <a:accent1>
        <a:srgbClr val="CCD9E4"/>
      </a:accent1>
      <a:accent2>
        <a:srgbClr val="618AAB"/>
      </a:accent2>
      <a:accent3>
        <a:srgbClr val="456783"/>
      </a:accent3>
      <a:accent4>
        <a:srgbClr val="595959"/>
      </a:accent4>
      <a:accent5>
        <a:srgbClr val="999999"/>
      </a:accent5>
      <a:accent6>
        <a:srgbClr val="D9D9D9"/>
      </a:accent6>
      <a:hlink>
        <a:srgbClr val="003F77"/>
      </a:hlink>
      <a:folHlink>
        <a:srgbClr val="AFC3D5"/>
      </a:folHlink>
    </a:clrScheme>
    <a:fontScheme name="Custom 1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Cannelloni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db8dc634042f42a9" /><Relationship Type="http://schemas.openxmlformats.org/officeDocument/2006/relationships/notesMaster" Target="/ppt/notesMasters/notesMaster1.xml" Id="R072b10bef1e94c01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6c0e744d6d9040cb" /><Relationship Type="http://schemas.openxmlformats.org/officeDocument/2006/relationships/notesMaster" Target="/ppt/notesMasters/notesMaster1.xml" Id="R082fd903e27548f5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e306bd67abef43c5" /><Relationship Type="http://schemas.openxmlformats.org/officeDocument/2006/relationships/notesMaster" Target="/ppt/notesMasters/notesMaster1.xml" Id="Rc6205a9750ea4c7d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e548e4f05bfb45b9" /><Relationship Type="http://schemas.openxmlformats.org/officeDocument/2006/relationships/notesMaster" Target="/ppt/notesMasters/notesMaster1.xml" Id="Rd2775f4f656d49e8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b1b21f35b45d45e4" /><Relationship Type="http://schemas.openxmlformats.org/officeDocument/2006/relationships/notesMaster" Target="/ppt/notesMasters/notesMaster1.xml" Id="Rc255dc1d48824502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60af4a7652fc454f" /><Relationship Type="http://schemas.openxmlformats.org/officeDocument/2006/relationships/notesMaster" Target="/ppt/notesMasters/notesMaster1.xml" Id="R09d07e5e3fde4ddc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2696238a08734df3" /><Relationship Type="http://schemas.openxmlformats.org/officeDocument/2006/relationships/notesMaster" Target="/ppt/notesMasters/notesMaster1.xml" Id="R82a4fe83d58d4dfe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f1cac0b53fd64efd" /><Relationship Type="http://schemas.openxmlformats.org/officeDocument/2006/relationships/notesMaster" Target="/ppt/notesMasters/notesMaster1.xml" Id="R926a3ed1740740af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58392a8a52234169" /><Relationship Type="http://schemas.openxmlformats.org/officeDocument/2006/relationships/notesMaster" Target="/ppt/notesMasters/notesMaster1.xml" Id="R7093dad4793e4360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72a0160353264c38" /><Relationship Type="http://schemas.openxmlformats.org/officeDocument/2006/relationships/notesMaster" Target="/ppt/notesMasters/notesMaster1.xml" Id="Rfec792703cfb44e3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c2321962e9984a97" /><Relationship Type="http://schemas.openxmlformats.org/officeDocument/2006/relationships/notesMaster" Target="/ppt/notesMasters/notesMaster1.xml" Id="R9a9687c128494caf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940122f45922474b" /><Relationship Type="http://schemas.openxmlformats.org/officeDocument/2006/relationships/notesMaster" Target="/ppt/notesMasters/notesMaster1.xml" Id="R07e8f594e3e54cc1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68719dd83298411b" /><Relationship Type="http://schemas.openxmlformats.org/officeDocument/2006/relationships/notesMaster" Target="/ppt/notesMasters/notesMaster1.xml" Id="Rf566f21d331b4940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Opening: negotiation is a capability system, not a bag of tricks. State the promise: participants leave with a repeatable preparation method. Source: Miettinen &amp; Torkki, Uusi neuvotteluvalta, WSOY 2019.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Alpha owns authority and boundaries, Beta maintains dialogue and explores options, Gamma observes and records. Agree roles and a private back channel before the meeting.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Trust is accumulated relational capital. Delivery and fair problem-solving make deposits. Humiliation and surprise make withdrawals. A positive balance makes later negotiations faster and more resilient.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this as the closing preparation check: first impression, precise referenced anchor, network/decision map, optionality, and trust effect. Add mandate, criteria and team roles in the discussion.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Close with the learning loop: Ars is systematic knowledge and craft; Imitatio is observation of excellent negotiators; Exercitio is repeated practice and feedback. Ask each participant to name one dimension they will train next.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Power claims and protects value. Analytics creates and selects value. Interaction makes value understandable and acceptable. Principles sustain trust and outcomes over time. Use the memory aid: muscles, brain, heart, soul.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Ask the room for one recent failure. Classify it: no leverage, no useful option, no human acceptance, or no long-term governance. Most failures touch more than one dimension.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 good negotiator can compete, create joint gain, or leave. Compromise is a tool, not the default. The right no deal can protect value and reputation.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percentages are a preparation discipline. Force the team to imagine own benefit, partner benefit, synergy, walk-away/new partner, and compromise before social pressure narrows the field.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Distinguish evidence from inference. Open cards can build trust; hidden cards protect legitimate position. Convert every important assumption into a respectful test question.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Optionality creates liquidity and changes power before anyone threatens. Plan B must be real enough to execute; a bluff is not a BATNA.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Principles translate values into action. Map a recurring problem, analyse causes, write an if/then operating rule, then implement and improve it. Ethics defines the boundary even when breach would pay.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80/20 rule is directional: approximately 80 percent of cognitive work belongs in Dialogue Planning, 20 percent in the live phase. The purpose is to think before pressure peaks.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3d2a0faf8d4c18" /><Relationship Type="http://schemas.openxmlformats.org/officeDocument/2006/relationships/image" Target="/ppt/media/image.jpeg" Id="R2edf99df1c524b2f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aae2f7b15647d3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85e8cbcd3e42eb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bed29459d04fb2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558039b9b3450e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159b80686145cd" /></Relationships>
</file>

<file path=ppt/slideLayouts/slideLayout1.xml><?xml version="1.0" encoding="utf-8"?>
<p:sldLayout xmlns:p="http://schemas.openxmlformats.org/presentationml/2006/main" showMasterSp="0" preserve="1" userDrawn="1">
  <p:cSld name="2_Title Slide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3" name="Subtitle 2">
            <a:extLst xmlns:a="http://schemas.openxmlformats.org/drawingml/2006/main">
              <a:ext uri="{FF2B5EF4-FFF2-40B4-BE49-F238E27FC236}">
                <a16:creationId xmlns:a16="http://schemas.microsoft.com/office/drawing/2014/main" id="{D095729A-540F-412E-9E09-DB4A6F62934F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683682" y="3212976"/>
            <a:ext cx="6930970" cy="648072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/>
          </a:bodyPr>
          <a:lstStyle xmlns:a="http://schemas.openxmlformats.org/drawingml/2006/main">
            <a:lvl1pPr marL="0" indent="0" algn="l" defTabSz="912813">
              <a:spcBef>
                <a:spcPct val="20000"/>
              </a:spcBef>
              <a:spcAft>
                <a:spcPct val="0"/>
              </a:spcAft>
              <a:buNone/>
              <a:defRPr sz="1200" b="0" i="0" kern="1200" spc="0" baseline="0">
                <a:solidFill>
                  <a:schemeClr val="tx2"/>
                </a:solidFill>
                <a:latin typeface="Segoe UI"/>
                <a:ea typeface="Segoe UI"/>
                <a:cs typeface="Segoe UI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 xmlns:a="http://schemas.openxmlformats.org/drawingml/2006/main"/>
        </p:txBody>
      </p:sp>
      <p:sp>
        <p:nvSpPr>
          <p:cNvPr id="3" name="Title 2">
            <a:extLst xmlns:a="http://schemas.openxmlformats.org/drawingml/2006/main">
              <a:ext uri="{FF2B5EF4-FFF2-40B4-BE49-F238E27FC236}">
                <a16:creationId xmlns:a16="http://schemas.microsoft.com/office/drawing/2014/main" id="{3D0F618A-9DB6-4B51-A98F-810F01C80E4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681039" y="2579820"/>
            <a:ext cx="6933614" cy="568606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ctr"/>
          <a:lstStyle xmlns:a="http://schemas.openxmlformats.org/drawingml/2006/main">
            <a:lvl1pPr marL="0" indent="0" algn="l" defTabSz="912813">
              <a:spcBef>
                <a:spcPct val="20000"/>
              </a:spcBef>
              <a:spcAft>
                <a:spcPct val="0"/>
              </a:spcAft>
              <a:buNone/>
              <a:defRPr sz="2800" b="0" i="0" kern="1200" spc="0" baseline="0">
                <a:solidFill>
                  <a:schemeClr val="tx2"/>
                </a:solidFill>
                <a:latin typeface="Segoe UI"/>
                <a:ea typeface="Segoe UI"/>
                <a:cs typeface="Segoe UI"/>
              </a:defRPr>
            </a:lvl1pPr>
          </a:lstStyle>
          <a:p xmlns:a="http://schemas.openxmlformats.org/drawingml/2006/main"/>
        </p:txBody>
      </p:sp>
      <p:sp>
        <p:nvSpPr>
          <p:cNvPr id="7" name="TextBox 6">
            <a:extLst xmlns:a="http://schemas.openxmlformats.org/drawingml/2006/main">
              <a:ext uri="{FF2B5EF4-FFF2-40B4-BE49-F238E27FC236}">
                <a16:creationId xmlns:a16="http://schemas.microsoft.com/office/drawing/2014/main" id="{FC7024C8-A61B-4361-BA79-DD628C3579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564" y="2924944"/>
            <a:ext cx="6586088" cy="7920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anchor="t">
            <a:spAutoFit/>
          </a:bodyPr>
          <a:lstStyle xmlns:a="http://schemas.openxmlformats.org/drawingml/2006/main"/>
          <a:p xmlns:a="http://schemas.openxmlformats.org/drawingml/2006/main"/>
        </p:txBody>
      </p:sp>
      <p:pic>
        <p:nvPicPr>
          <p:cNvPr id="228" name="Picture 5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2edf99df1c524b2f"/>
          <a:srcRect xmlns:a="http://schemas.openxmlformats.org/drawingml/2006/main" l="7707" t="22058" r="5481" b="23301"/>
          <a:stretch xmlns:a="http://schemas.openxmlformats.org/drawingml/2006/main"/>
        </p:blipFill>
        <p:spPr>
          <a:xfrm xmlns:a="http://schemas.openxmlformats.org/drawingml/2006/main">
            <a:off x="279623" y="6451529"/>
            <a:ext cx="1072977" cy="192586"/>
          </a:xfrm>
          <a:prstGeom xmlns:a="http://schemas.openxmlformats.org/drawingml/2006/main" prst="rect">
            <a:avLst/>
          </a:prstGeom>
        </p:spPr>
      </p:pic>
    </p:spTree>
  </p:cSld>
</p:sldLayout>
</file>

<file path=ppt/slideLayouts/slideLayout2.xml><?xml version="1.0" encoding="utf-8"?>
<p:sldLayout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A5AED-7369-4C79-A9EC-EF54C7AABB0D}"/>
              </a:ext>
            </a:extLst>
          </p:cNvPr>
          <p:cNvSpPr>
            <a:spLocks xmlns:a="http://schemas.openxmlformats.org/drawingml/2006/main" noGrp="1"/>
          </p:cNvSpPr>
          <p:nvPr>
            <p:ph type="sldNum" idx="16"/>
          </p:nvPr>
        </p:nvSpPr>
        <p:spPr/>
        <p:txBody>
          <a:bodyPr xmlns:a="http://schemas.openxmlformats.org/drawingml/2006/main"/>
          <a:lstStyle xmlns:a="http://schemas.openxmlformats.org/drawingml/2006/main">
            <a:lvl1pPr algn="r">
              <a:buNone/>
              <a:defRPr sz="700" b="1"/>
            </a:lvl1pPr>
          </a:lstStyle>
          <a:p xmlns:a="http://schemas.openxmlformats.org/drawingml/2006/main">
            <a:pPr>
              <a:buNone/>
            </a:pPr>
            <a:fld id="{10199159-6F4E-444A-9F77-52BF8C777D75}" type="slidenum">
              <a:t>‹#›</a:t>
            </a:fld>
          </a:p>
        </p:txBody>
      </p:sp>
      <p:sp>
        <p:nvSpPr>
          <p:cNvPr id="11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6E1EFE59-C599-4F2D-8676-9E45F3B119EF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71462" y="296652"/>
            <a:ext cx="9361487" cy="396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square" lIns="0" tIns="0" rIns="0" bIns="0" anchor="ctr">
            <a:noAutofit/>
          </a:bodyPr>
          <a:lstStyle xmlns:a="http://schemas.openxmlformats.org/drawingml/2006/main">
            <a:lvl1pPr>
              <a:buNone/>
              <a:defRPr sz="2300" b="0" kern="1200" spc="0" baseline="0">
                <a:solidFill>
                  <a:schemeClr val="tx2"/>
                </a:solidFill>
                <a:latin typeface="Segoe UI"/>
                <a:ea typeface="Segoe UI"/>
                <a:cs typeface="Segoe UI"/>
              </a:defRPr>
            </a:lvl1pPr>
          </a:lstStyle>
          <a:p xmlns:a="http://schemas.openxmlformats.org/drawingml/2006/main"/>
        </p:txBody>
      </p:sp>
      <p:sp>
        <p:nvSpPr>
          <p:cNvPr id="14" name="Text Placeholder 13">
            <a:extLst xmlns:a="http://schemas.openxmlformats.org/drawingml/2006/main">
              <a:ext uri="{FF2B5EF4-FFF2-40B4-BE49-F238E27FC236}">
                <a16:creationId xmlns:a16="http://schemas.microsoft.com/office/drawing/2014/main" id="{24CD4B0D-CE9D-48CC-904F-5CBC501427BB}"/>
              </a:ext>
            </a:extLst>
          </p:cNvPr>
          <p:cNvSpPr>
            <a:spLocks xmlns:a="http://schemas.openxmlformats.org/drawingml/2006/main" noGrp="1"/>
          </p:cNvSpPr>
          <p:nvPr>
            <p:ph type="body" idx="17"/>
          </p:nvPr>
        </p:nvSpPr>
        <p:spPr>
          <a:xfrm xmlns:a="http://schemas.openxmlformats.org/drawingml/2006/main">
            <a:off x="271463" y="692149"/>
            <a:ext cx="9361487" cy="504826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/>
          <a:lstStyle xmlns:a="http://schemas.openxmlformats.org/drawingml/2006/main">
            <a:lvl1pPr marL="0" indent="0">
              <a:buNone/>
              <a:defRPr sz="1500" spc="0" baseline="0">
                <a:solidFill>
                  <a:schemeClr val="accent2">
                    <a:lumMod val="60000"/>
                    <a:lumOff val="40000"/>
                  </a:schemeClr>
                </a:solidFill>
                <a:latin typeface="Segoe UI"/>
                <a:ea typeface="Segoe UI"/>
                <a:cs typeface="Segoe UI"/>
              </a:defRPr>
            </a:lvl1pPr>
          </a:lstStyle>
          <a:p xmlns:a="http://schemas.openxmlformats.org/drawingml/2006/main">
            <a:pPr>
              <a:buNone/>
            </a:pPr>
            <a:r>
              <a:t>Click to edit Master text styles</a:t>
            </a:r>
          </a:p>
        </p:txBody>
      </p:sp>
      <p:sp>
        <p:nvSpPr>
          <p:cNvPr id="12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C201FAC7-6DE4-4E8D-B4B3-43EABB108FEC}"/>
              </a:ext>
            </a:extLst>
          </p:cNvPr>
          <p:cNvSpPr>
            <a:spLocks xmlns:a="http://schemas.openxmlformats.org/drawingml/2006/main" noGrp="1"/>
          </p:cNvSpPr>
          <p:nvPr>
            <p:ph type="body" idx="18" hasCustomPrompt="1"/>
          </p:nvPr>
        </p:nvSpPr>
        <p:spPr>
          <a:xfrm xmlns:a="http://schemas.openxmlformats.org/drawingml/2006/main">
            <a:off x="271462" y="6206950"/>
            <a:ext cx="9360470" cy="246237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anchor="ctr"/>
          <a:lstStyle xmlns:a="http://schemas.openxmlformats.org/drawingml/2006/main">
            <a:lvl1pPr>
              <a:buNone/>
              <a:defRPr sz="600">
                <a:latin typeface="Segoe UI"/>
                <a:ea typeface="Segoe UI"/>
                <a:cs typeface="Segoe UI"/>
              </a:defRPr>
            </a:lvl1pPr>
          </a:lstStyle>
          <a:p xmlns:a="http://schemas.openxmlformats.org/drawingml/2006/main">
            <a:pPr>
              <a:buNone/>
            </a:pPr>
            <a:r>
              <a:t>Sources</a:t>
            </a:r>
            <a:r>
              <a:t>: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2A4B6BA2-1EA5-499D-84D2-2E571ED4D1FD}"/>
              </a:ext>
            </a:extLst>
          </p:cNvPr>
          <p:cNvSpPr>
            <a:spLocks xmlns:a="http://schemas.openxmlformats.org/drawingml/2006/main" noGrp="1"/>
          </p:cNvSpPr>
          <p:nvPr>
            <p:ph type="sldNum" idx="16"/>
          </p:nvPr>
        </p:nvSpPr>
        <p:spPr/>
        <p:txBody>
          <a:bodyPr xmlns:a="http://schemas.openxmlformats.org/drawingml/2006/main"/>
          <a:lstStyle xmlns:a="http://schemas.openxmlformats.org/drawingml/2006/main">
            <a:lvl1pPr algn="r">
              <a:buNone/>
              <a:defRPr sz="700" b="1"/>
            </a:lvl1pPr>
          </a:lstStyle>
          <a:p xmlns:a="http://schemas.openxmlformats.org/drawingml/2006/main">
            <a:pPr>
              <a:buNone/>
            </a:pPr>
            <a:fld id="{10199159-6F4E-444A-9F77-52BF8C777D75}" type="slidenum">
              <a:t>‹#›</a:t>
            </a:fld>
          </a:p>
        </p:txBody>
      </p:sp>
      <p:sp>
        <p:nvSpPr>
          <p:cNvPr id="11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25A47EC4-5C23-4EF1-AC37-08AE7C28021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71462" y="296652"/>
            <a:ext cx="9361487" cy="396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square" lIns="0" tIns="0" rIns="0" bIns="0" anchor="ctr">
            <a:noAutofit/>
          </a:bodyPr>
          <a:lstStyle xmlns:a="http://schemas.openxmlformats.org/drawingml/2006/main">
            <a:lvl1pPr>
              <a:buNone/>
              <a:defRPr sz="2300" b="0" kern="1200" spc="0" baseline="0">
                <a:solidFill>
                  <a:schemeClr val="tx2"/>
                </a:solidFill>
                <a:latin typeface="Segoe UI"/>
                <a:ea typeface="Segoe UI"/>
                <a:cs typeface="Segoe UI"/>
              </a:defRPr>
            </a:lvl1pPr>
          </a:lstStyle>
          <a:p xmlns:a="http://schemas.openxmlformats.org/drawingml/2006/main"/>
        </p:txBody>
      </p:sp>
      <p:sp>
        <p:nvSpPr>
          <p:cNvPr id="19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A8E86617-84D1-4CB3-85EC-F5CEDA1406C3}"/>
              </a:ext>
            </a:extLst>
          </p:cNvPr>
          <p:cNvSpPr>
            <a:spLocks xmlns:a="http://schemas.openxmlformats.org/drawingml/2006/main" noGrp="1"/>
          </p:cNvSpPr>
          <p:nvPr>
            <p:ph type="body" idx="20"/>
          </p:nvPr>
        </p:nvSpPr>
        <p:spPr>
          <a:xfrm xmlns:a="http://schemas.openxmlformats.org/drawingml/2006/main">
            <a:off x="273050" y="1520825"/>
            <a:ext cx="2087564" cy="46799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 marL="179388" indent="-179388"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Wingdings"/>
              <a:buChar char="§"/>
              <a:tabLst>
                <a:tab pos="179388" algn="l"/>
              </a:tabLst>
              <a:defRPr sz="900">
                <a:solidFill>
                  <a:schemeClr val="tx1"/>
                </a:solidFill>
                <a:latin typeface="Segoe UI"/>
                <a:ea typeface="Segoe UI"/>
                <a:cs typeface="Segoe UI"/>
              </a:defRPr>
            </a:lvl1pPr>
            <a:lvl2pPr marL="538163" indent="-179388"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None/>
              <a:defRPr sz="900">
                <a:solidFill>
                  <a:schemeClr val="tx1"/>
                </a:solidFill>
                <a:latin typeface="Segoe UI"/>
                <a:ea typeface="Segoe UI"/>
                <a:cs typeface="Segoe UI"/>
              </a:defRPr>
            </a:lvl2pPr>
            <a:lvl3pPr>
              <a:buNone/>
              <a:defRPr sz="800">
                <a:solidFill>
                  <a:schemeClr val="tx1"/>
                </a:solidFill>
              </a:defRPr>
            </a:lvl3pPr>
            <a:lvl4pPr>
              <a:buNone/>
              <a:defRPr sz="800">
                <a:solidFill>
                  <a:schemeClr val="tx1"/>
                </a:solidFill>
              </a:defRPr>
            </a:lvl4pPr>
            <a:lvl5pPr>
              <a:buNone/>
              <a:defRPr sz="800">
                <a:solidFill>
                  <a:schemeClr val="tx1"/>
                </a:solidFill>
              </a:defRPr>
            </a:lvl5pPr>
          </a:lstStyle>
          <a:p xmlns:a="http://schemas.openxmlformats.org/drawingml/2006/main">
            <a:pPr>
              <a:buNone/>
            </a:pPr>
            <a:r>
              <a:t>Click to edit Master text styles</a:t>
            </a:r>
          </a:p>
          <a:p xmlns:a="http://schemas.openxmlformats.org/drawingml/2006/main">
            <a:pPr>
              <a:buNone/>
            </a:pPr>
            <a:r>
              <a:t>Second level</a:t>
            </a:r>
          </a:p>
        </p:txBody>
      </p:sp>
      <p:sp>
        <p:nvSpPr>
          <p:cNvPr id="27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D59E48CA-6567-41F5-B5C3-29BC7BB02CAC}"/>
              </a:ext>
            </a:extLst>
          </p:cNvPr>
          <p:cNvSpPr>
            <a:spLocks xmlns:a="http://schemas.openxmlformats.org/drawingml/2006/main" noGrp="1"/>
          </p:cNvSpPr>
          <p:nvPr>
            <p:ph type="body" idx="18" hasCustomPrompt="1"/>
          </p:nvPr>
        </p:nvSpPr>
        <p:spPr>
          <a:xfrm xmlns:a="http://schemas.openxmlformats.org/drawingml/2006/main">
            <a:off x="271462" y="6206950"/>
            <a:ext cx="9360470" cy="246237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anchor="ctr"/>
          <a:lstStyle xmlns:a="http://schemas.openxmlformats.org/drawingml/2006/main">
            <a:lvl1pPr>
              <a:buNone/>
              <a:defRPr sz="600">
                <a:latin typeface="Segoe UI"/>
                <a:ea typeface="Segoe UI"/>
                <a:cs typeface="Segoe UI"/>
              </a:defRPr>
            </a:lvl1pPr>
          </a:lstStyle>
          <a:p xmlns:a="http://schemas.openxmlformats.org/drawingml/2006/main">
            <a:pPr>
              <a:buNone/>
            </a:pPr>
            <a:r>
              <a:t>Sources</a:t>
            </a:r>
            <a:r>
              <a:t>:</a:t>
            </a:r>
          </a:p>
        </p:txBody>
      </p:sp>
      <p:sp>
        <p:nvSpPr>
          <p:cNvPr id="29" name="Text Placeholder 13">
            <a:extLst xmlns:a="http://schemas.openxmlformats.org/drawingml/2006/main">
              <a:ext uri="{FF2B5EF4-FFF2-40B4-BE49-F238E27FC236}">
                <a16:creationId xmlns:a16="http://schemas.microsoft.com/office/drawing/2014/main" id="{9F56F597-E0BF-4FB8-839E-393AF6813DA9}"/>
              </a:ext>
            </a:extLst>
          </p:cNvPr>
          <p:cNvSpPr>
            <a:spLocks xmlns:a="http://schemas.openxmlformats.org/drawingml/2006/main" noGrp="1"/>
          </p:cNvSpPr>
          <p:nvPr>
            <p:ph type="body" idx="17"/>
          </p:nvPr>
        </p:nvSpPr>
        <p:spPr>
          <a:xfrm xmlns:a="http://schemas.openxmlformats.org/drawingml/2006/main">
            <a:off x="271463" y="692149"/>
            <a:ext cx="9361487" cy="504826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/>
          <a:lstStyle xmlns:a="http://schemas.openxmlformats.org/drawingml/2006/main">
            <a:lvl1pPr marL="0" indent="0">
              <a:buNone/>
              <a:defRPr sz="1500" spc="0" baseline="0">
                <a:solidFill>
                  <a:schemeClr val="accent2">
                    <a:lumMod val="60000"/>
                    <a:lumOff val="40000"/>
                  </a:schemeClr>
                </a:solidFill>
                <a:latin typeface="Segoe UI"/>
                <a:ea typeface="Segoe UI"/>
                <a:cs typeface="Segoe UI"/>
              </a:defRPr>
            </a:lvl1pPr>
          </a:lstStyle>
          <a:p xmlns:a="http://schemas.openxmlformats.org/drawingml/2006/main">
            <a:pPr>
              <a:buNone/>
            </a:pPr>
            <a:r>
              <a:t>Click to edit Master text styles</a:t>
            </a:r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2C871B03-0E68-4983-9219-C20DCBF1F0EB}"/>
              </a:ext>
            </a:extLst>
          </p:cNvPr>
          <p:cNvSpPr>
            <a:spLocks xmlns:a="http://schemas.openxmlformats.org/drawingml/2006/main" noGrp="1"/>
          </p:cNvSpPr>
          <p:nvPr>
            <p:ph type="sldNum" idx="16"/>
          </p:nvPr>
        </p:nvSpPr>
        <p:spPr/>
        <p:txBody>
          <a:bodyPr xmlns:a="http://schemas.openxmlformats.org/drawingml/2006/main"/>
          <a:lstStyle xmlns:a="http://schemas.openxmlformats.org/drawingml/2006/main">
            <a:lvl1pPr algn="r">
              <a:buNone/>
              <a:defRPr sz="700" b="1">
                <a:latin typeface="Segoe UI"/>
                <a:ea typeface="Segoe UI"/>
                <a:cs typeface="Segoe UI"/>
              </a:defRPr>
            </a:lvl1pPr>
          </a:lstStyle>
          <a:p xmlns:a="http://schemas.openxmlformats.org/drawingml/2006/main">
            <a:pPr>
              <a:buNone/>
            </a:pPr>
            <a:fld id="{10199159-6F4E-444A-9F77-52BF8C777D75}" type="slidenum">
              <a:t>‹#›</a:t>
            </a:fld>
          </a:p>
        </p:txBody>
      </p:sp>
      <p:sp>
        <p:nvSpPr>
          <p:cNvPr id="11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C54D69D3-6FCC-4977-ACBB-AEEE26790606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71462" y="296652"/>
            <a:ext cx="9361487" cy="396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square" lIns="0" tIns="0" rIns="0" bIns="0" anchor="ctr">
            <a:noAutofit/>
          </a:bodyPr>
          <a:lstStyle xmlns:a="http://schemas.openxmlformats.org/drawingml/2006/main">
            <a:lvl1pPr>
              <a:buNone/>
              <a:defRPr sz="2300" b="0" kern="1200" spc="0" baseline="0">
                <a:solidFill>
                  <a:schemeClr val="tx2"/>
                </a:solidFill>
                <a:latin typeface="Segoe UI"/>
                <a:ea typeface="Segoe UI"/>
                <a:cs typeface="Segoe UI"/>
              </a:defRPr>
            </a:lvl1pPr>
          </a:lstStyle>
          <a:p xmlns:a="http://schemas.openxmlformats.org/drawingml/2006/main"/>
        </p:txBody>
      </p:sp>
      <p:sp>
        <p:nvSpPr>
          <p:cNvPr id="10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ADD04C-143D-4F04-9DE0-36682F2F3AD1}"/>
              </a:ext>
            </a:extLst>
          </p:cNvPr>
          <p:cNvSpPr>
            <a:spLocks xmlns:a="http://schemas.openxmlformats.org/drawingml/2006/main" noGrp="1"/>
          </p:cNvSpPr>
          <p:nvPr>
            <p:ph type="body" idx="20"/>
          </p:nvPr>
        </p:nvSpPr>
        <p:spPr>
          <a:xfrm xmlns:a="http://schemas.openxmlformats.org/drawingml/2006/main">
            <a:off x="273050" y="1520825"/>
            <a:ext cx="2980022" cy="46799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 marL="179388" indent="-179388"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Wingdings"/>
              <a:buChar char="§"/>
              <a:tabLst>
                <a:tab pos="179388" algn="l"/>
              </a:tabLst>
              <a:defRPr sz="900">
                <a:solidFill>
                  <a:schemeClr val="tx1"/>
                </a:solidFill>
                <a:latin typeface="Segoe UI"/>
                <a:ea typeface="Segoe UI"/>
                <a:cs typeface="Segoe UI"/>
              </a:defRPr>
            </a:lvl1pPr>
            <a:lvl2pPr marL="538163" indent="-179388"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None/>
              <a:defRPr sz="900">
                <a:solidFill>
                  <a:schemeClr val="tx1"/>
                </a:solidFill>
                <a:latin typeface="Segoe UI"/>
                <a:ea typeface="Segoe UI"/>
                <a:cs typeface="Segoe UI"/>
              </a:defRPr>
            </a:lvl2pPr>
            <a:lvl3pPr>
              <a:buNone/>
              <a:defRPr sz="800">
                <a:solidFill>
                  <a:schemeClr val="tx1"/>
                </a:solidFill>
              </a:defRPr>
            </a:lvl3pPr>
            <a:lvl4pPr>
              <a:buNone/>
              <a:defRPr sz="800">
                <a:solidFill>
                  <a:schemeClr val="tx1"/>
                </a:solidFill>
              </a:defRPr>
            </a:lvl4pPr>
            <a:lvl5pPr>
              <a:buNone/>
              <a:defRPr sz="800">
                <a:solidFill>
                  <a:schemeClr val="tx1"/>
                </a:solidFill>
              </a:defRPr>
            </a:lvl5pPr>
          </a:lstStyle>
          <a:p xmlns:a="http://schemas.openxmlformats.org/drawingml/2006/main">
            <a:pPr>
              <a:buNone/>
            </a:pPr>
            <a:r>
              <a:t>Click to edit Master text styles</a:t>
            </a:r>
          </a:p>
          <a:p xmlns:a="http://schemas.openxmlformats.org/drawingml/2006/main">
            <a:pPr>
              <a:buNone/>
            </a:pPr>
            <a:r>
              <a:t>Second level</a:t>
            </a:r>
          </a:p>
        </p:txBody>
      </p:sp>
      <p:sp>
        <p:nvSpPr>
          <p:cNvPr id="17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A7392357-395A-4770-A135-871F4BFC4F0A}"/>
              </a:ext>
            </a:extLst>
          </p:cNvPr>
          <p:cNvSpPr>
            <a:spLocks xmlns:a="http://schemas.openxmlformats.org/drawingml/2006/main" noGrp="1"/>
          </p:cNvSpPr>
          <p:nvPr>
            <p:ph type="body" idx="21"/>
          </p:nvPr>
        </p:nvSpPr>
        <p:spPr>
          <a:xfrm xmlns:a="http://schemas.openxmlformats.org/drawingml/2006/main">
            <a:off x="3462989" y="1520825"/>
            <a:ext cx="2980022" cy="46799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 marL="179388" indent="-179388"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Wingdings"/>
              <a:buChar char="§"/>
              <a:tabLst>
                <a:tab pos="179388" algn="l"/>
              </a:tabLst>
              <a:defRPr sz="900">
                <a:solidFill>
                  <a:schemeClr val="tx1"/>
                </a:solidFill>
                <a:latin typeface="Segoe UI"/>
                <a:ea typeface="Segoe UI"/>
                <a:cs typeface="Segoe UI"/>
              </a:defRPr>
            </a:lvl1pPr>
            <a:lvl2pPr marL="538163" indent="-179388"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None/>
              <a:defRPr sz="900">
                <a:solidFill>
                  <a:schemeClr val="tx1"/>
                </a:solidFill>
                <a:latin typeface="Segoe UI"/>
                <a:ea typeface="Segoe UI"/>
                <a:cs typeface="Segoe UI"/>
              </a:defRPr>
            </a:lvl2pPr>
            <a:lvl3pPr>
              <a:buNone/>
              <a:defRPr sz="800">
                <a:solidFill>
                  <a:schemeClr val="tx1"/>
                </a:solidFill>
              </a:defRPr>
            </a:lvl3pPr>
            <a:lvl4pPr>
              <a:buNone/>
              <a:defRPr sz="800">
                <a:solidFill>
                  <a:schemeClr val="tx1"/>
                </a:solidFill>
              </a:defRPr>
            </a:lvl4pPr>
            <a:lvl5pPr>
              <a:buNone/>
              <a:defRPr sz="800">
                <a:solidFill>
                  <a:schemeClr val="tx1"/>
                </a:solidFill>
              </a:defRPr>
            </a:lvl5pPr>
          </a:lstStyle>
          <a:p xmlns:a="http://schemas.openxmlformats.org/drawingml/2006/main">
            <a:pPr>
              <a:buNone/>
            </a:pPr>
            <a:r>
              <a:t>Click to edit Master text styles</a:t>
            </a:r>
          </a:p>
          <a:p xmlns:a="http://schemas.openxmlformats.org/drawingml/2006/main">
            <a:pPr>
              <a:buNone/>
            </a:pPr>
            <a:r>
              <a:t>Second level</a:t>
            </a:r>
          </a:p>
        </p:txBody>
      </p:sp>
      <p:sp>
        <p:nvSpPr>
          <p:cNvPr id="18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BD594DB3-C4F3-4E7C-925D-A75380B34357}"/>
              </a:ext>
            </a:extLst>
          </p:cNvPr>
          <p:cNvSpPr>
            <a:spLocks xmlns:a="http://schemas.openxmlformats.org/drawingml/2006/main" noGrp="1"/>
          </p:cNvSpPr>
          <p:nvPr>
            <p:ph type="body" idx="22"/>
          </p:nvPr>
        </p:nvSpPr>
        <p:spPr>
          <a:xfrm xmlns:a="http://schemas.openxmlformats.org/drawingml/2006/main">
            <a:off x="6652927" y="1520825"/>
            <a:ext cx="2980022" cy="46799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 marL="179388" indent="-179388"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Wingdings"/>
              <a:buChar char="§"/>
              <a:tabLst>
                <a:tab pos="179388" algn="l"/>
              </a:tabLst>
              <a:defRPr sz="900">
                <a:solidFill>
                  <a:schemeClr val="tx1"/>
                </a:solidFill>
                <a:latin typeface="Segoe UI"/>
                <a:ea typeface="Segoe UI"/>
                <a:cs typeface="Segoe UI"/>
              </a:defRPr>
            </a:lvl1pPr>
            <a:lvl2pPr marL="538163" indent="-179388"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None/>
              <a:defRPr sz="900">
                <a:solidFill>
                  <a:schemeClr val="tx1"/>
                </a:solidFill>
                <a:latin typeface="Segoe UI"/>
                <a:ea typeface="Segoe UI"/>
                <a:cs typeface="Segoe UI"/>
              </a:defRPr>
            </a:lvl2pPr>
            <a:lvl3pPr>
              <a:buNone/>
              <a:defRPr sz="800">
                <a:solidFill>
                  <a:schemeClr val="tx1"/>
                </a:solidFill>
              </a:defRPr>
            </a:lvl3pPr>
            <a:lvl4pPr>
              <a:buNone/>
              <a:defRPr sz="800">
                <a:solidFill>
                  <a:schemeClr val="tx1"/>
                </a:solidFill>
              </a:defRPr>
            </a:lvl4pPr>
            <a:lvl5pPr>
              <a:buNone/>
              <a:defRPr sz="800">
                <a:solidFill>
                  <a:schemeClr val="tx1"/>
                </a:solidFill>
              </a:defRPr>
            </a:lvl5pPr>
          </a:lstStyle>
          <a:p xmlns:a="http://schemas.openxmlformats.org/drawingml/2006/main">
            <a:pPr>
              <a:buNone/>
            </a:pPr>
            <a:r>
              <a:t>Click to edit Master text styles</a:t>
            </a:r>
          </a:p>
          <a:p xmlns:a="http://schemas.openxmlformats.org/drawingml/2006/main">
            <a:pPr>
              <a:buNone/>
            </a:pPr>
            <a:r>
              <a:t>Second level</a:t>
            </a:r>
          </a:p>
        </p:txBody>
      </p:sp>
      <p:sp>
        <p:nvSpPr>
          <p:cNvPr id="21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092FA5CC-E719-4989-8682-6257323E5195}"/>
              </a:ext>
            </a:extLst>
          </p:cNvPr>
          <p:cNvSpPr>
            <a:spLocks xmlns:a="http://schemas.openxmlformats.org/drawingml/2006/main" noGrp="1"/>
          </p:cNvSpPr>
          <p:nvPr>
            <p:ph type="body" idx="18" hasCustomPrompt="1"/>
          </p:nvPr>
        </p:nvSpPr>
        <p:spPr>
          <a:xfrm xmlns:a="http://schemas.openxmlformats.org/drawingml/2006/main">
            <a:off x="271462" y="6206950"/>
            <a:ext cx="9360470" cy="246237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anchor="ctr"/>
          <a:lstStyle xmlns:a="http://schemas.openxmlformats.org/drawingml/2006/main">
            <a:lvl1pPr>
              <a:buNone/>
              <a:defRPr sz="600">
                <a:latin typeface="Segoe UI"/>
                <a:ea typeface="Segoe UI"/>
                <a:cs typeface="Segoe UI"/>
              </a:defRPr>
            </a:lvl1pPr>
          </a:lstStyle>
          <a:p xmlns:a="http://schemas.openxmlformats.org/drawingml/2006/main">
            <a:pPr>
              <a:buNone/>
            </a:pPr>
            <a:r>
              <a:t>Sources</a:t>
            </a:r>
            <a:r>
              <a:t>:</a:t>
            </a:r>
          </a:p>
        </p:txBody>
      </p:sp>
      <p:sp>
        <p:nvSpPr>
          <p:cNvPr id="22" name="Text Placeholder 13">
            <a:extLst xmlns:a="http://schemas.openxmlformats.org/drawingml/2006/main">
              <a:ext uri="{FF2B5EF4-FFF2-40B4-BE49-F238E27FC236}">
                <a16:creationId xmlns:a16="http://schemas.microsoft.com/office/drawing/2014/main" id="{CF998BAC-A194-4743-9566-438B6B7CF91D}"/>
              </a:ext>
            </a:extLst>
          </p:cNvPr>
          <p:cNvSpPr>
            <a:spLocks xmlns:a="http://schemas.openxmlformats.org/drawingml/2006/main" noGrp="1"/>
          </p:cNvSpPr>
          <p:nvPr>
            <p:ph type="body" idx="17"/>
          </p:nvPr>
        </p:nvSpPr>
        <p:spPr>
          <a:xfrm xmlns:a="http://schemas.openxmlformats.org/drawingml/2006/main">
            <a:off x="271463" y="692149"/>
            <a:ext cx="9361487" cy="504826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/>
          <a:lstStyle xmlns:a="http://schemas.openxmlformats.org/drawingml/2006/main">
            <a:lvl1pPr marL="0" indent="0">
              <a:buNone/>
              <a:defRPr sz="1500" spc="0" baseline="0">
                <a:solidFill>
                  <a:schemeClr val="accent2">
                    <a:lumMod val="60000"/>
                    <a:lumOff val="40000"/>
                  </a:schemeClr>
                </a:solidFill>
                <a:latin typeface="Segoe UI"/>
                <a:ea typeface="Segoe UI"/>
                <a:cs typeface="Segoe UI"/>
              </a:defRPr>
            </a:lvl1pPr>
          </a:lstStyle>
          <a:p xmlns:a="http://schemas.openxmlformats.org/drawingml/2006/main">
            <a:pPr>
              <a:buNone/>
            </a:pPr>
            <a:r>
              <a:t>Click to edit Master text styles</a:t>
            </a:r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6E28BEC0-6CEA-437E-9213-4BE58536BD61}"/>
              </a:ext>
            </a:extLst>
          </p:cNvPr>
          <p:cNvSpPr>
            <a:spLocks xmlns:a="http://schemas.openxmlformats.org/drawingml/2006/main" noGrp="1"/>
          </p:cNvSpPr>
          <p:nvPr>
            <p:ph type="sldNum" idx="16"/>
          </p:nvPr>
        </p:nvSpPr>
        <p:spPr/>
        <p:txBody>
          <a:bodyPr xmlns:a="http://schemas.openxmlformats.org/drawingml/2006/main"/>
          <a:lstStyle xmlns:a="http://schemas.openxmlformats.org/drawingml/2006/main">
            <a:lvl1pPr algn="r">
              <a:buNone/>
              <a:defRPr sz="700" b="1"/>
            </a:lvl1pPr>
          </a:lstStyle>
          <a:p xmlns:a="http://schemas.openxmlformats.org/drawingml/2006/main">
            <a:pPr>
              <a:buNone/>
            </a:pPr>
            <a:fld id="{10199159-6F4E-444A-9F77-52BF8C777D75}" type="slidenum">
              <a:t>‹#›</a:t>
            </a:fld>
          </a:p>
        </p:txBody>
      </p:sp>
      <p:sp>
        <p:nvSpPr>
          <p:cNvPr id="11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4ED33208-A379-493D-94C3-ACC9D3887A1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71462" y="296652"/>
            <a:ext cx="9361487" cy="396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square" lIns="0" tIns="0" rIns="0" bIns="0" anchor="ctr">
            <a:noAutofit/>
          </a:bodyPr>
          <a:lstStyle xmlns:a="http://schemas.openxmlformats.org/drawingml/2006/main">
            <a:lvl1pPr>
              <a:buNone/>
              <a:defRPr sz="2300" b="0" kern="1200" spc="0" baseline="0">
                <a:solidFill>
                  <a:schemeClr val="tx2"/>
                </a:solidFill>
                <a:latin typeface="Segoe UI"/>
                <a:ea typeface="Segoe UI"/>
                <a:cs typeface="Segoe UI"/>
              </a:defRPr>
            </a:lvl1pPr>
          </a:lstStyle>
          <a:p xmlns:a="http://schemas.openxmlformats.org/drawingml/2006/main"/>
        </p:txBody>
      </p:sp>
      <p:sp>
        <p:nvSpPr>
          <p:cNvPr id="10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ADD04C-143D-4F04-9DE0-36682F2F3AD1}"/>
              </a:ext>
            </a:extLst>
          </p:cNvPr>
          <p:cNvSpPr>
            <a:spLocks xmlns:a="http://schemas.openxmlformats.org/drawingml/2006/main" noGrp="1"/>
          </p:cNvSpPr>
          <p:nvPr>
            <p:ph type="body" idx="20"/>
          </p:nvPr>
        </p:nvSpPr>
        <p:spPr>
          <a:xfrm xmlns:a="http://schemas.openxmlformats.org/drawingml/2006/main">
            <a:off x="273049" y="1520825"/>
            <a:ext cx="4570079" cy="21605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 marL="179388" indent="-179388"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Wingdings"/>
              <a:buChar char="§"/>
              <a:tabLst>
                <a:tab pos="179388" algn="l"/>
              </a:tabLst>
              <a:defRPr sz="900">
                <a:solidFill>
                  <a:schemeClr val="tx1"/>
                </a:solidFill>
                <a:latin typeface="Segoe UI"/>
                <a:ea typeface="Segoe UI"/>
                <a:cs typeface="Segoe UI"/>
              </a:defRPr>
            </a:lvl1pPr>
            <a:lvl2pPr marL="538163" indent="-179388"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None/>
              <a:defRPr sz="900">
                <a:solidFill>
                  <a:schemeClr val="tx1"/>
                </a:solidFill>
                <a:latin typeface="Segoe UI"/>
                <a:ea typeface="Segoe UI"/>
                <a:cs typeface="Segoe UI"/>
              </a:defRPr>
            </a:lvl2pPr>
            <a:lvl3pPr>
              <a:buNone/>
              <a:defRPr sz="800">
                <a:solidFill>
                  <a:schemeClr val="tx1"/>
                </a:solidFill>
              </a:defRPr>
            </a:lvl3pPr>
            <a:lvl4pPr>
              <a:buNone/>
              <a:defRPr sz="800">
                <a:solidFill>
                  <a:schemeClr val="tx1"/>
                </a:solidFill>
              </a:defRPr>
            </a:lvl4pPr>
            <a:lvl5pPr>
              <a:buNone/>
              <a:defRPr sz="800">
                <a:solidFill>
                  <a:schemeClr val="tx1"/>
                </a:solidFill>
              </a:defRPr>
            </a:lvl5pPr>
          </a:lstStyle>
          <a:p xmlns:a="http://schemas.openxmlformats.org/drawingml/2006/main">
            <a:pPr>
              <a:buNone/>
            </a:pPr>
            <a:r>
              <a:t>Click to edit Master text styles</a:t>
            </a:r>
          </a:p>
          <a:p xmlns:a="http://schemas.openxmlformats.org/drawingml/2006/main">
            <a:pPr>
              <a:buNone/>
            </a:pPr>
            <a:r>
              <a:t>Second level</a:t>
            </a:r>
          </a:p>
        </p:txBody>
      </p:sp>
      <p:sp>
        <p:nvSpPr>
          <p:cNvPr id="12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07F4E3D4-A6E6-4284-BA1F-404475DF6DFF}"/>
              </a:ext>
            </a:extLst>
          </p:cNvPr>
          <p:cNvSpPr>
            <a:spLocks xmlns:a="http://schemas.openxmlformats.org/drawingml/2006/main" noGrp="1"/>
          </p:cNvSpPr>
          <p:nvPr>
            <p:ph type="body" idx="21"/>
          </p:nvPr>
        </p:nvSpPr>
        <p:spPr>
          <a:xfrm xmlns:a="http://schemas.openxmlformats.org/drawingml/2006/main">
            <a:off x="5062872" y="1520825"/>
            <a:ext cx="4570079" cy="21605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 marL="179388" indent="-179388"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Wingdings"/>
              <a:buChar char="§"/>
              <a:tabLst>
                <a:tab pos="179388" algn="l"/>
              </a:tabLst>
              <a:defRPr sz="900">
                <a:solidFill>
                  <a:schemeClr val="tx1"/>
                </a:solidFill>
                <a:latin typeface="Segoe UI"/>
                <a:ea typeface="Segoe UI"/>
                <a:cs typeface="Segoe UI"/>
              </a:defRPr>
            </a:lvl1pPr>
            <a:lvl2pPr marL="538163" indent="-179388"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None/>
              <a:defRPr sz="900">
                <a:solidFill>
                  <a:schemeClr val="tx1"/>
                </a:solidFill>
                <a:latin typeface="Segoe UI"/>
                <a:ea typeface="Segoe UI"/>
                <a:cs typeface="Segoe UI"/>
              </a:defRPr>
            </a:lvl2pPr>
            <a:lvl3pPr>
              <a:buNone/>
              <a:defRPr sz="800">
                <a:solidFill>
                  <a:schemeClr val="tx1"/>
                </a:solidFill>
              </a:defRPr>
            </a:lvl3pPr>
            <a:lvl4pPr>
              <a:buNone/>
              <a:defRPr sz="800">
                <a:solidFill>
                  <a:schemeClr val="tx1"/>
                </a:solidFill>
              </a:defRPr>
            </a:lvl4pPr>
            <a:lvl5pPr>
              <a:buNone/>
              <a:defRPr sz="800">
                <a:solidFill>
                  <a:schemeClr val="tx1"/>
                </a:solidFill>
              </a:defRPr>
            </a:lvl5pPr>
          </a:lstStyle>
          <a:p xmlns:a="http://schemas.openxmlformats.org/drawingml/2006/main">
            <a:pPr>
              <a:buNone/>
            </a:pPr>
            <a:r>
              <a:t>Click to edit Master text styles</a:t>
            </a:r>
          </a:p>
          <a:p xmlns:a="http://schemas.openxmlformats.org/drawingml/2006/main">
            <a:pPr>
              <a:buNone/>
            </a:pPr>
            <a:r>
              <a:t>Second level</a:t>
            </a:r>
          </a:p>
        </p:txBody>
      </p:sp>
      <p:sp>
        <p:nvSpPr>
          <p:cNvPr id="29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2CD756B-DDBE-4F01-AC27-8D8833D47D20}"/>
              </a:ext>
            </a:extLst>
          </p:cNvPr>
          <p:cNvSpPr>
            <a:spLocks xmlns:a="http://schemas.openxmlformats.org/drawingml/2006/main" noGrp="1"/>
          </p:cNvSpPr>
          <p:nvPr>
            <p:ph type="body" idx="26"/>
          </p:nvPr>
        </p:nvSpPr>
        <p:spPr>
          <a:xfrm xmlns:a="http://schemas.openxmlformats.org/drawingml/2006/main">
            <a:off x="274971" y="4040187"/>
            <a:ext cx="4570079" cy="21605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 marL="179388" indent="-179388"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Wingdings"/>
              <a:buChar char="§"/>
              <a:tabLst>
                <a:tab pos="179388" algn="l"/>
              </a:tabLst>
              <a:defRPr sz="900">
                <a:solidFill>
                  <a:schemeClr val="tx1"/>
                </a:solidFill>
                <a:latin typeface="Segoe UI"/>
                <a:ea typeface="Segoe UI"/>
                <a:cs typeface="Segoe UI"/>
              </a:defRPr>
            </a:lvl1pPr>
            <a:lvl2pPr marL="538163" indent="-179388"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None/>
              <a:defRPr sz="900">
                <a:solidFill>
                  <a:schemeClr val="tx1"/>
                </a:solidFill>
                <a:latin typeface="Segoe UI"/>
                <a:ea typeface="Segoe UI"/>
                <a:cs typeface="Segoe UI"/>
              </a:defRPr>
            </a:lvl2pPr>
            <a:lvl3pPr>
              <a:buNone/>
              <a:defRPr sz="800">
                <a:solidFill>
                  <a:schemeClr val="tx1"/>
                </a:solidFill>
              </a:defRPr>
            </a:lvl3pPr>
            <a:lvl4pPr>
              <a:buNone/>
              <a:defRPr sz="800">
                <a:solidFill>
                  <a:schemeClr val="tx1"/>
                </a:solidFill>
              </a:defRPr>
            </a:lvl4pPr>
            <a:lvl5pPr>
              <a:buNone/>
              <a:defRPr sz="800">
                <a:solidFill>
                  <a:schemeClr val="tx1"/>
                </a:solidFill>
              </a:defRPr>
            </a:lvl5pPr>
          </a:lstStyle>
          <a:p xmlns:a="http://schemas.openxmlformats.org/drawingml/2006/main">
            <a:pPr>
              <a:buNone/>
            </a:pPr>
            <a:r>
              <a:t>Click to edit Master text styles</a:t>
            </a:r>
          </a:p>
          <a:p xmlns:a="http://schemas.openxmlformats.org/drawingml/2006/main">
            <a:pPr>
              <a:buNone/>
            </a:pPr>
            <a:r>
              <a:t>Second level</a:t>
            </a:r>
          </a:p>
        </p:txBody>
      </p:sp>
      <p:sp>
        <p:nvSpPr>
          <p:cNvPr id="30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24E1AEBB-7EBE-4D08-82A6-CF0505863795}"/>
              </a:ext>
            </a:extLst>
          </p:cNvPr>
          <p:cNvSpPr>
            <a:spLocks xmlns:a="http://schemas.openxmlformats.org/drawingml/2006/main" noGrp="1"/>
          </p:cNvSpPr>
          <p:nvPr>
            <p:ph type="body" idx="27"/>
          </p:nvPr>
        </p:nvSpPr>
        <p:spPr>
          <a:xfrm xmlns:a="http://schemas.openxmlformats.org/drawingml/2006/main">
            <a:off x="5060950" y="4040187"/>
            <a:ext cx="4570079" cy="21605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 marL="179388" indent="-179388"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Wingdings"/>
              <a:buChar char="§"/>
              <a:tabLst>
                <a:tab pos="179388" algn="l"/>
              </a:tabLst>
              <a:defRPr sz="900">
                <a:solidFill>
                  <a:schemeClr val="tx1"/>
                </a:solidFill>
                <a:latin typeface="Segoe UI"/>
                <a:ea typeface="Segoe UI"/>
                <a:cs typeface="Segoe UI"/>
              </a:defRPr>
            </a:lvl1pPr>
            <a:lvl2pPr marL="538163" indent="-179388"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None/>
              <a:defRPr sz="900">
                <a:solidFill>
                  <a:schemeClr val="tx1"/>
                </a:solidFill>
                <a:latin typeface="Segoe UI"/>
                <a:ea typeface="Segoe UI"/>
                <a:cs typeface="Segoe UI"/>
              </a:defRPr>
            </a:lvl2pPr>
            <a:lvl3pPr>
              <a:buNone/>
              <a:defRPr sz="800">
                <a:solidFill>
                  <a:schemeClr val="tx1"/>
                </a:solidFill>
              </a:defRPr>
            </a:lvl3pPr>
            <a:lvl4pPr>
              <a:buNone/>
              <a:defRPr sz="800">
                <a:solidFill>
                  <a:schemeClr val="tx1"/>
                </a:solidFill>
              </a:defRPr>
            </a:lvl4pPr>
            <a:lvl5pPr>
              <a:buNone/>
              <a:defRPr sz="800">
                <a:solidFill>
                  <a:schemeClr val="tx1"/>
                </a:solidFill>
              </a:defRPr>
            </a:lvl5pPr>
          </a:lstStyle>
          <a:p xmlns:a="http://schemas.openxmlformats.org/drawingml/2006/main">
            <a:pPr>
              <a:buNone/>
            </a:pPr>
            <a:r>
              <a:t>Click to edit Master text styles</a:t>
            </a:r>
          </a:p>
          <a:p xmlns:a="http://schemas.openxmlformats.org/drawingml/2006/main">
            <a:pPr>
              <a:buNone/>
            </a:pPr>
            <a:r>
              <a:t>Second level</a:t>
            </a:r>
          </a:p>
        </p:txBody>
      </p:sp>
      <p:sp>
        <p:nvSpPr>
          <p:cNvPr id="31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21D86029-3E27-4AA5-AFF5-01B4EBF79390}"/>
              </a:ext>
            </a:extLst>
          </p:cNvPr>
          <p:cNvSpPr>
            <a:spLocks xmlns:a="http://schemas.openxmlformats.org/drawingml/2006/main" noGrp="1"/>
          </p:cNvSpPr>
          <p:nvPr>
            <p:ph type="body" idx="18" hasCustomPrompt="1"/>
          </p:nvPr>
        </p:nvSpPr>
        <p:spPr>
          <a:xfrm xmlns:a="http://schemas.openxmlformats.org/drawingml/2006/main">
            <a:off x="271462" y="6206950"/>
            <a:ext cx="9360470" cy="246237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anchor="ctr"/>
          <a:lstStyle xmlns:a="http://schemas.openxmlformats.org/drawingml/2006/main">
            <a:lvl1pPr>
              <a:buNone/>
              <a:defRPr sz="600">
                <a:latin typeface="Segoe UI"/>
                <a:ea typeface="Segoe UI"/>
                <a:cs typeface="Segoe UI"/>
              </a:defRPr>
            </a:lvl1pPr>
          </a:lstStyle>
          <a:p xmlns:a="http://schemas.openxmlformats.org/drawingml/2006/main">
            <a:pPr>
              <a:buNone/>
            </a:pPr>
            <a:r>
              <a:t>Sources</a:t>
            </a:r>
            <a:r>
              <a:t>:</a:t>
            </a:r>
          </a:p>
        </p:txBody>
      </p:sp>
      <p:sp>
        <p:nvSpPr>
          <p:cNvPr id="33" name="Text Placeholder 13">
            <a:extLst xmlns:a="http://schemas.openxmlformats.org/drawingml/2006/main">
              <a:ext uri="{FF2B5EF4-FFF2-40B4-BE49-F238E27FC236}">
                <a16:creationId xmlns:a16="http://schemas.microsoft.com/office/drawing/2014/main" id="{45B085BD-F9AD-4E9A-98B3-ED7A9CB38F6E}"/>
              </a:ext>
            </a:extLst>
          </p:cNvPr>
          <p:cNvSpPr>
            <a:spLocks xmlns:a="http://schemas.openxmlformats.org/drawingml/2006/main" noGrp="1"/>
          </p:cNvSpPr>
          <p:nvPr>
            <p:ph type="body" idx="17"/>
          </p:nvPr>
        </p:nvSpPr>
        <p:spPr>
          <a:xfrm xmlns:a="http://schemas.openxmlformats.org/drawingml/2006/main">
            <a:off x="271463" y="692149"/>
            <a:ext cx="9361487" cy="504826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/>
          <a:lstStyle xmlns:a="http://schemas.openxmlformats.org/drawingml/2006/main">
            <a:lvl1pPr marL="0" indent="0">
              <a:buNone/>
              <a:defRPr sz="1500" spc="0" baseline="0">
                <a:solidFill>
                  <a:schemeClr val="accent2">
                    <a:lumMod val="60000"/>
                    <a:lumOff val="40000"/>
                  </a:schemeClr>
                </a:solidFill>
                <a:latin typeface="Segoe UI"/>
                <a:ea typeface="Segoe UI"/>
                <a:cs typeface="Segoe UI"/>
              </a:defRPr>
            </a:lvl1pPr>
          </a:lstStyle>
          <a:p xmlns:a="http://schemas.openxmlformats.org/drawingml/2006/main">
            <a:pPr>
              <a:buNone/>
            </a:pPr>
            <a:r>
              <a:t>Click to edit Master text styles</a:t>
            </a:r>
          </a:p>
        </p:txBody>
      </p:sp>
    </p:spTree>
  </p:cSld>
</p:sldLayout>
</file>

<file path=ppt/slideLayouts/slideLayout6.xml><?xml version="1.0" encoding="utf-8"?>
<p:sldLayout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2060ED11-4541-4E2E-BF06-CFC21EA7F9D5}"/>
              </a:ext>
            </a:extLst>
          </p:cNvPr>
          <p:cNvSpPr>
            <a:spLocks xmlns:a="http://schemas.openxmlformats.org/drawingml/2006/main" noGrp="1"/>
          </p:cNvSpPr>
          <p:nvPr>
            <p:ph type="sldNum" idx="16"/>
          </p:nvPr>
        </p:nvSpPr>
        <p:spPr/>
        <p:txBody>
          <a:bodyPr xmlns:a="http://schemas.openxmlformats.org/drawingml/2006/main"/>
          <a:lstStyle xmlns:a="http://schemas.openxmlformats.org/drawingml/2006/main">
            <a:lvl1pPr algn="r">
              <a:buNone/>
              <a:defRPr sz="700" b="1"/>
            </a:lvl1pPr>
          </a:lstStyle>
          <a:p xmlns:a="http://schemas.openxmlformats.org/drawingml/2006/main">
            <a:pPr>
              <a:buNone/>
            </a:pPr>
            <a:fld id="{10199159-6F4E-444A-9F77-52BF8C777D75}" type="slidenum">
              <a:t>‹#›</a:t>
            </a:fld>
          </a:p>
        </p:txBody>
      </p:sp>
      <p:sp>
        <p:nvSpPr>
          <p:cNvPr id="11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19CF24A5-43FD-4AEC-AA6B-924400644AA6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71462" y="296652"/>
            <a:ext cx="9361487" cy="396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square" lIns="0" tIns="0" rIns="0" bIns="0" anchor="ctr">
            <a:noAutofit/>
          </a:bodyPr>
          <a:lstStyle xmlns:a="http://schemas.openxmlformats.org/drawingml/2006/main">
            <a:lvl1pPr>
              <a:buNone/>
              <a:defRPr sz="2300" b="0" kern="1200" spc="0" baseline="0">
                <a:solidFill>
                  <a:schemeClr val="tx2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/>
        </p:txBody>
      </p:sp>
      <p:sp>
        <p:nvSpPr>
          <p:cNvPr id="14" name="Text Placeholder 13">
            <a:extLst xmlns:a="http://schemas.openxmlformats.org/drawingml/2006/main">
              <a:ext uri="{FF2B5EF4-FFF2-40B4-BE49-F238E27FC236}">
                <a16:creationId xmlns:a16="http://schemas.microsoft.com/office/drawing/2014/main" id="{D602DDB6-9601-490F-98EB-492B05E4684E}"/>
              </a:ext>
            </a:extLst>
          </p:cNvPr>
          <p:cNvSpPr>
            <a:spLocks xmlns:a="http://schemas.openxmlformats.org/drawingml/2006/main" noGrp="1"/>
          </p:cNvSpPr>
          <p:nvPr>
            <p:ph type="body" idx="17"/>
          </p:nvPr>
        </p:nvSpPr>
        <p:spPr>
          <a:xfrm xmlns:a="http://schemas.openxmlformats.org/drawingml/2006/main">
            <a:off x="271463" y="692149"/>
            <a:ext cx="9361487" cy="396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/>
          <a:lstStyle xmlns:a="http://schemas.openxmlformats.org/drawingml/2006/main">
            <a:lvl1pPr marL="0" indent="0">
              <a:buNone/>
              <a:defRPr sz="1500" spc="0" baseline="0">
                <a:solidFill>
                  <a:schemeClr val="accent2">
                    <a:lumMod val="60000"/>
                    <a:lumOff val="4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pPr>
              <a:buNone/>
            </a:pPr>
            <a:r>
              <a:t>Click to edit Master text styles</a:t>
            </a:r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image" Target="/ppt/media/image.jpeg" Id="R12d510ad07204c9e" /><Relationship Type="http://schemas.openxmlformats.org/officeDocument/2006/relationships/theme" Target="/ppt/slideMasters/theme/theme2.xml" Id="R45a1d136e823480e" /><Relationship Type="http://schemas.openxmlformats.org/officeDocument/2006/relationships/slideLayout" Target="/ppt/slideLayouts/slideLayout1.xml" Id="R310f5c624ef64308" /><Relationship Type="http://schemas.openxmlformats.org/officeDocument/2006/relationships/slideLayout" Target="/ppt/slideLayouts/slideLayout2.xml" Id="Rcc48371ca77048c5" /><Relationship Type="http://schemas.openxmlformats.org/officeDocument/2006/relationships/slideLayout" Target="/ppt/slideLayouts/slideLayout3.xml" Id="Rb1894cbc93ee4ae0" /><Relationship Type="http://schemas.openxmlformats.org/officeDocument/2006/relationships/slideLayout" Target="/ppt/slideLayouts/slideLayout4.xml" Id="R31ad6dbe707a43a1" /><Relationship Type="http://schemas.openxmlformats.org/officeDocument/2006/relationships/slideLayout" Target="/ppt/slideLayouts/slideLayout5.xml" Id="R98c1a5d3723a49aa" /><Relationship Type="http://schemas.openxmlformats.org/officeDocument/2006/relationships/slideLayout" Target="/ppt/slideLayouts/slideLayout6.xml" Id="R3ac1c9d4eb4248ab" /></Relationships>
</file>

<file path=ppt/slideMasters/slideMaster1.xml><?xml version="1.0" encoding="utf-8"?>
<p:sld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AE46383-28E4-4E46-82FF-AFDB9716AA7B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9309670" y="6453188"/>
            <a:ext cx="323850" cy="1333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none" lIns="0" tIns="0" rIns="0" bIns="0" anchor="ctr"/>
          <a:lstStyle xmlns:a="http://schemas.openxmlformats.org/drawingml/2006/main">
            <a:lvl1pPr algn="r" defTabSz="914296">
              <a:spcBef>
                <a:spcPts val="0"/>
              </a:spcBef>
              <a:spcAft>
                <a:spcPts val="0"/>
              </a:spcAft>
              <a:buNone/>
              <a:defRPr sz="700" b="1">
                <a:solidFill>
                  <a:schemeClr val="tx2"/>
                </a:solidFill>
                <a:latin typeface="Segoe UI"/>
                <a:ea typeface="Segoe UI"/>
                <a:cs typeface="Segoe UI"/>
              </a:defRPr>
            </a:lvl1pPr>
          </a:lstStyle>
          <a:p xmlns:a="http://schemas.openxmlformats.org/drawingml/2006/main">
            <a:pPr>
              <a:buNone/>
            </a:pPr>
            <a:fld id="{88F56825-B37A-4F76-AA73-29834F9C3F79}" type="slidenum">
              <a:t>‹#›</a:t>
            </a:fld>
          </a:p>
        </p:txBody>
      </p:sp>
      <p:sp>
        <p:nvSpPr>
          <p:cNvPr id="2" name="TextBox 1">
            <a:extLst xmlns:a="http://schemas.openxmlformats.org/drawingml/2006/main">
              <a:ext uri="{FF2B5EF4-FFF2-40B4-BE49-F238E27FC236}">
                <a16:creationId xmlns:a16="http://schemas.microsoft.com/office/drawing/2014/main" id="{FC7778D7-2A27-48AC-82C6-18A41E226D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25208" y="6453188"/>
            <a:ext cx="2448272" cy="12880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</a:pPr>
          </a:p>
        </p:txBody>
      </p:sp>
      <p:sp>
        <p:nvSpPr>
          <p:cNvPr id="3" name="TextBox 2">
            <a:extLst xmlns:a="http://schemas.openxmlformats.org/drawingml/2006/main">
              <a:ext uri="{FF2B5EF4-FFF2-40B4-BE49-F238E27FC236}">
                <a16:creationId xmlns:a16="http://schemas.microsoft.com/office/drawing/2014/main" id="{1AEE69A4-0590-42FF-A5F1-96436645BA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92860" y="6453181"/>
            <a:ext cx="2520280" cy="12876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600" b="0">
                <a:solidFill>
                  <a:schemeClr val="tx2"/>
                </a:solidFill>
                <a:latin typeface="Segoe UI"/>
                <a:ea typeface="Segoe UI"/>
                <a:cs typeface="Segoe UI"/>
              </a:rPr>
              <a:t>© Sami Miettinen 2019 · Miettinen &amp; Torkki</a:t>
            </a:r>
          </a:p>
        </p:txBody>
      </p:sp>
      <p:pic>
        <p:nvPicPr>
          <p:cNvPr id="22" name="Picture 5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12d510ad07204c9e"/>
          <a:srcRect xmlns:a="http://schemas.openxmlformats.org/drawingml/2006/main" l="7707" t="22058" r="5481" b="23301"/>
          <a:stretch xmlns:a="http://schemas.openxmlformats.org/drawingml/2006/main"/>
        </p:blipFill>
        <p:spPr>
          <a:xfrm xmlns:a="http://schemas.openxmlformats.org/drawingml/2006/main">
            <a:off x="279623" y="6451529"/>
            <a:ext cx="1072977" cy="192586"/>
          </a:xfrm>
          <a:prstGeom xmlns:a="http://schemas.openxmlformats.org/drawingml/2006/main"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0f5c624ef64308"/>
    <p:sldLayoutId xmlns:r="http://schemas.openxmlformats.org/officeDocument/2006/relationships" id="2147483650" r:id="Rcc48371ca77048c5"/>
    <p:sldLayoutId xmlns:r="http://schemas.openxmlformats.org/officeDocument/2006/relationships" id="2147483651" r:id="Rb1894cbc93ee4ae0"/>
    <p:sldLayoutId xmlns:r="http://schemas.openxmlformats.org/officeDocument/2006/relationships" id="2147483652" r:id="R31ad6dbe707a43a1"/>
    <p:sldLayoutId xmlns:r="http://schemas.openxmlformats.org/officeDocument/2006/relationships" id="2147483653" r:id="R98c1a5d3723a49aa"/>
    <p:sldLayoutId xmlns:r="http://schemas.openxmlformats.org/officeDocument/2006/relationships" id="2147483654" r:id="R3ac1c9d4eb4248ab"/>
  </p:sldLayoutIdLst>
  <p:hf hdr="0" ftr="0" dt="0"/>
  <p:txStyles>
    <p:titleStyle>
      <a:lvl1pPr xmlns:a="http://schemas.openxmlformats.org/drawingml/2006/main" algn="l" defTabSz="912813">
        <a:spcBef>
          <a:spcPct val="0"/>
        </a:spcBef>
        <a:spcAft>
          <a:spcPct val="0"/>
        </a:spcAft>
        <a:buNone/>
        <a:defRPr sz="2600" b="1" kern="1200" spc="50">
          <a:solidFill>
            <a:schemeClr val="tx2"/>
          </a:solidFill>
          <a:latin typeface="Arial"/>
          <a:ea typeface="Arial"/>
          <a:cs typeface="Arial"/>
        </a:defRPr>
      </a:lvl1pPr>
      <a:lvl2pPr xmlns:a="http://schemas.openxmlformats.org/drawingml/2006/main" algn="l" defTabSz="912813">
        <a:spcBef>
          <a:spcPct val="0"/>
        </a:spcBef>
        <a:spcAft>
          <a:spcPct val="0"/>
        </a:spcAft>
        <a:buNone/>
        <a:defRPr sz="2600" b="1">
          <a:solidFill>
            <a:schemeClr val="tx2"/>
          </a:solidFill>
          <a:latin typeface="Arial"/>
          <a:ea typeface="Arial"/>
          <a:cs typeface="Arial"/>
        </a:defRPr>
      </a:lvl2pPr>
      <a:lvl3pPr xmlns:a="http://schemas.openxmlformats.org/drawingml/2006/main" algn="l" defTabSz="912813">
        <a:spcBef>
          <a:spcPct val="0"/>
        </a:spcBef>
        <a:spcAft>
          <a:spcPct val="0"/>
        </a:spcAft>
        <a:buNone/>
        <a:defRPr sz="2600" b="1">
          <a:solidFill>
            <a:schemeClr val="tx2"/>
          </a:solidFill>
          <a:latin typeface="Arial"/>
          <a:ea typeface="Arial"/>
          <a:cs typeface="Arial"/>
        </a:defRPr>
      </a:lvl3pPr>
      <a:lvl4pPr xmlns:a="http://schemas.openxmlformats.org/drawingml/2006/main" algn="l" defTabSz="912813">
        <a:spcBef>
          <a:spcPct val="0"/>
        </a:spcBef>
        <a:spcAft>
          <a:spcPct val="0"/>
        </a:spcAft>
        <a:buNone/>
        <a:defRPr sz="2600" b="1">
          <a:solidFill>
            <a:schemeClr val="tx2"/>
          </a:solidFill>
          <a:latin typeface="Arial"/>
          <a:ea typeface="Arial"/>
          <a:cs typeface="Arial"/>
        </a:defRPr>
      </a:lvl4pPr>
      <a:lvl5pPr xmlns:a="http://schemas.openxmlformats.org/drawingml/2006/main" algn="l" defTabSz="912813">
        <a:spcBef>
          <a:spcPct val="0"/>
        </a:spcBef>
        <a:spcAft>
          <a:spcPct val="0"/>
        </a:spcAft>
        <a:buNone/>
        <a:defRPr sz="2600" b="1">
          <a:solidFill>
            <a:schemeClr val="tx2"/>
          </a:solidFill>
          <a:latin typeface="Arial"/>
          <a:ea typeface="Arial"/>
          <a:cs typeface="Arial"/>
        </a:defRPr>
      </a:lvl5pPr>
      <a:lvl6pPr xmlns:a="http://schemas.openxmlformats.org/drawingml/2006/main" marL="457200" algn="l" defTabSz="912813">
        <a:spcBef>
          <a:spcPct val="0"/>
        </a:spcBef>
        <a:spcAft>
          <a:spcPct val="0"/>
        </a:spcAft>
        <a:buNone/>
        <a:defRPr sz="2600" b="1">
          <a:solidFill>
            <a:schemeClr val="tx2"/>
          </a:solidFill>
          <a:latin typeface="Arial"/>
          <a:ea typeface="Arial"/>
          <a:cs typeface="Arial"/>
        </a:defRPr>
      </a:lvl6pPr>
      <a:lvl7pPr xmlns:a="http://schemas.openxmlformats.org/drawingml/2006/main" marL="914400" algn="l" defTabSz="912813">
        <a:spcBef>
          <a:spcPct val="0"/>
        </a:spcBef>
        <a:spcAft>
          <a:spcPct val="0"/>
        </a:spcAft>
        <a:buNone/>
        <a:defRPr sz="2600" b="1">
          <a:solidFill>
            <a:schemeClr val="tx2"/>
          </a:solidFill>
          <a:latin typeface="Arial"/>
          <a:ea typeface="Arial"/>
          <a:cs typeface="Arial"/>
        </a:defRPr>
      </a:lvl7pPr>
      <a:lvl8pPr xmlns:a="http://schemas.openxmlformats.org/drawingml/2006/main" marL="1371600" algn="l" defTabSz="912813">
        <a:spcBef>
          <a:spcPct val="0"/>
        </a:spcBef>
        <a:spcAft>
          <a:spcPct val="0"/>
        </a:spcAft>
        <a:buNone/>
        <a:defRPr sz="2600" b="1">
          <a:solidFill>
            <a:schemeClr val="tx2"/>
          </a:solidFill>
          <a:latin typeface="Arial"/>
          <a:ea typeface="Arial"/>
          <a:cs typeface="Arial"/>
        </a:defRPr>
      </a:lvl8pPr>
      <a:lvl9pPr xmlns:a="http://schemas.openxmlformats.org/drawingml/2006/main" marL="1828800" algn="l" defTabSz="912813">
        <a:spcBef>
          <a:spcPct val="0"/>
        </a:spcBef>
        <a:spcAft>
          <a:spcPct val="0"/>
        </a:spcAft>
        <a:buNone/>
        <a:defRPr sz="2600" b="1">
          <a:solidFill>
            <a:schemeClr val="tx2"/>
          </a:solidFill>
          <a:latin typeface="Arial"/>
          <a:ea typeface="Arial"/>
          <a:cs typeface="Arial"/>
        </a:defRPr>
      </a:lvl9pPr>
    </p:titleStyle>
    <p:bodyStyle>
      <a:lvl1pPr xmlns:a="http://schemas.openxmlformats.org/drawingml/2006/main" marL="341313" indent="-341313" algn="l" defTabSz="912813">
        <a:spcBef>
          <a:spcPct val="20000"/>
        </a:spcBef>
        <a:spcAft>
          <a:spcPct val="0"/>
        </a:spcAft>
        <a:buNone/>
        <a:defRPr sz="2300" kern="1200">
          <a:solidFill>
            <a:schemeClr val="tx1"/>
          </a:solidFill>
          <a:latin typeface="Arial"/>
          <a:ea typeface="Arial"/>
          <a:cs typeface="Arial"/>
        </a:defRPr>
      </a:lvl1pPr>
      <a:lvl2pPr xmlns:a="http://schemas.openxmlformats.org/drawingml/2006/main" marL="741363" indent="-284163" algn="l" defTabSz="912813">
        <a:spcBef>
          <a:spcPct val="20000"/>
        </a:spcBef>
        <a:spcAft>
          <a:spcPct val="0"/>
        </a:spcAft>
        <a:buFont typeface="Arial"/>
        <a:buChar char="–"/>
        <a:defRPr sz="2800" kern="1200">
          <a:solidFill>
            <a:schemeClr val="tx1"/>
          </a:solidFill>
          <a:latin typeface="Arial"/>
          <a:ea typeface="Arial"/>
          <a:cs typeface="Arial"/>
        </a:defRPr>
      </a:lvl2pPr>
      <a:lvl3pPr xmlns:a="http://schemas.openxmlformats.org/drawingml/2006/main" marL="1141413" indent="-227013" algn="l" defTabSz="912813">
        <a:spcBef>
          <a:spcPct val="20000"/>
        </a:spcBef>
        <a:spcAft>
          <a:spcPct val="0"/>
        </a:spcAft>
        <a:buFont typeface="Arial"/>
        <a:buChar char="•"/>
        <a:defRPr sz="2300" kern="1200">
          <a:solidFill>
            <a:schemeClr val="tx1"/>
          </a:solidFill>
          <a:latin typeface="Arial"/>
          <a:ea typeface="Arial"/>
          <a:cs typeface="Arial"/>
        </a:defRPr>
      </a:lvl3pPr>
      <a:lvl4pPr xmlns:a="http://schemas.openxmlformats.org/drawingml/2006/main" marL="1598613" indent="-227013" algn="l" defTabSz="912813">
        <a:spcBef>
          <a:spcPct val="20000"/>
        </a:spcBef>
        <a:spcAft>
          <a:spcPct val="0"/>
        </a:spcAft>
        <a:buFont typeface="Arial"/>
        <a:buChar char="–"/>
        <a:defRPr sz="2000" kern="1200">
          <a:solidFill>
            <a:schemeClr val="tx1"/>
          </a:solidFill>
          <a:latin typeface="Arial"/>
          <a:ea typeface="Arial"/>
          <a:cs typeface="Arial"/>
        </a:defRPr>
      </a:lvl4pPr>
      <a:lvl5pPr xmlns:a="http://schemas.openxmlformats.org/drawingml/2006/main" marL="2055813" indent="-227013" algn="l" defTabSz="912813">
        <a:spcBef>
          <a:spcPct val="20000"/>
        </a:spcBef>
        <a:spcAft>
          <a:spcPct val="0"/>
        </a:spcAft>
        <a:buFont typeface="Arial"/>
        <a:buChar char="»"/>
        <a:defRPr sz="2000" kern="1200">
          <a:solidFill>
            <a:schemeClr val="tx1"/>
          </a:solidFill>
          <a:latin typeface="Arial"/>
          <a:ea typeface="Arial"/>
          <a:cs typeface="Arial"/>
        </a:defRPr>
      </a:lvl5pPr>
      <a:lvl6pPr xmlns:a="http://schemas.openxmlformats.org/drawingml/2006/main" marL="2514314" indent="-228574" algn="l" defTabSz="914296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462" indent="-228574" algn="l" defTabSz="914296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8610" indent="-228574" algn="l" defTabSz="914296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5758" indent="-228574" algn="l" defTabSz="914296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296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148" algn="l" defTabSz="914296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296" algn="l" defTabSz="914296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445" algn="l" defTabSz="914296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592" algn="l" defTabSz="914296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5740" algn="l" defTabSz="914296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2888" algn="l" defTabSz="914296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036" algn="l" defTabSz="914296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184" algn="l" defTabSz="914296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87" userDrawn="1">
          <p15:clr>
            <a:srgbClr xmlns:a="http://schemas.openxmlformats.org/drawingml/2006/main" val="A4A3A4"/>
          </p15:clr>
        </p15:guide>
        <p15:guide id="2" orient="horz" pos="2319" userDrawn="1">
          <p15:clr>
            <a:srgbClr xmlns:a="http://schemas.openxmlformats.org/drawingml/2006/main" val="A4A3A4"/>
          </p15:clr>
        </p15:guide>
        <p15:guide id="4" orient="horz" pos="754" userDrawn="1">
          <p15:clr>
            <a:srgbClr xmlns:a="http://schemas.openxmlformats.org/drawingml/2006/main" val="A4A3A4"/>
          </p15:clr>
        </p15:guide>
        <p15:guide id="5" orient="horz" pos="2500" userDrawn="1">
          <p15:clr>
            <a:srgbClr xmlns:a="http://schemas.openxmlformats.org/drawingml/2006/main" val="A4A3A4"/>
          </p15:clr>
        </p15:guide>
        <p15:guide id="6" pos="172" userDrawn="1">
          <p15:clr>
            <a:srgbClr xmlns:a="http://schemas.openxmlformats.org/drawingml/2006/main" val="A4A3A4"/>
          </p15:clr>
        </p15:guide>
        <p15:guide id="7" pos="6068" userDrawn="1">
          <p15:clr>
            <a:srgbClr xmlns:a="http://schemas.openxmlformats.org/drawingml/2006/main" val="A4A3A4"/>
          </p15:clr>
        </p15:guide>
        <p15:guide id="8" pos="3052" userDrawn="1">
          <p15:clr>
            <a:srgbClr xmlns:a="http://schemas.openxmlformats.org/drawingml/2006/main" val="A4A3A4"/>
          </p15:clr>
        </p15:guide>
        <p15:guide id="9" pos="1623" userDrawn="1">
          <p15:clr>
            <a:srgbClr xmlns:a="http://schemas.openxmlformats.org/drawingml/2006/main" val="A4A3A4"/>
          </p15:clr>
        </p15:guide>
        <p15:guide id="12" pos="3188" userDrawn="1">
          <p15:clr>
            <a:srgbClr xmlns:a="http://schemas.openxmlformats.org/drawingml/2006/main" val="A4A3A4"/>
          </p15:clr>
        </p15:guide>
        <p15:guide id="13" pos="1487" userDrawn="1">
          <p15:clr>
            <a:srgbClr xmlns:a="http://schemas.openxmlformats.org/drawingml/2006/main" val="A4A3A4"/>
          </p15:clr>
        </p15:guide>
        <p15:guide id="14" orient="horz" pos="913" userDrawn="1">
          <p15:clr>
            <a:srgbClr xmlns:a="http://schemas.openxmlformats.org/drawingml/2006/main" val="A4A3A4"/>
          </p15:clr>
        </p15:guide>
        <p15:guide id="15" orient="horz" pos="958" userDrawn="1">
          <p15:clr>
            <a:srgbClr xmlns:a="http://schemas.openxmlformats.org/drawingml/2006/main" val="A4A3A4"/>
          </p15:clr>
        </p15:guide>
        <p15:guide id="16" orient="horz" pos="2546" userDrawn="1">
          <p15:clr>
            <a:srgbClr xmlns:a="http://schemas.openxmlformats.org/drawingml/2006/main" val="A4A3A4"/>
          </p15:clr>
        </p15:guide>
        <p15:guide id="17" orient="horz" pos="4065" userDrawn="1">
          <p15:clr>
            <a:srgbClr xmlns:a="http://schemas.openxmlformats.org/drawingml/2006/main" val="A4A3A4"/>
          </p15:clr>
        </p15:guide>
        <p15:guide id="18" orient="horz" pos="3906" userDrawn="1">
          <p15:clr>
            <a:srgbClr xmlns:a="http://schemas.openxmlformats.org/drawingml/2006/main" val="A4A3A4"/>
          </p15:clr>
        </p15:guide>
        <p15:guide id="19" orient="horz" pos="436" userDrawn="1">
          <p15:clr>
            <a:srgbClr xmlns:a="http://schemas.openxmlformats.org/drawingml/2006/main" val="A4A3A4"/>
          </p15:clr>
        </p15:guide>
        <p15:guide id="20" orient="horz" pos="2341" userDrawn="1">
          <p15:clr>
            <a:srgbClr xmlns:a="http://schemas.openxmlformats.org/drawingml/2006/main" val="A4A3A4"/>
          </p15:clr>
        </p15:guide>
        <p15:guide id="21" pos="3914" userDrawn="1">
          <p15:clr>
            <a:srgbClr xmlns:a="http://schemas.openxmlformats.org/drawingml/2006/main" val="F26B43"/>
          </p15:clr>
        </p15:guide>
        <p15:guide id="22" pos="3778" userDrawn="1">
          <p15:clr>
            <a:srgbClr xmlns:a="http://schemas.openxmlformats.org/drawingml/2006/main" val="F26B43"/>
          </p15:clr>
        </p15:guide>
      </p15:sldGuideLst>
    </p:ext>
  </p:extLst>
</p:sldMaster>
</file>

<file path=ppt/slideMasters/theme/theme2.xml><?xml version="1.0" encoding="utf-8"?>
<a:theme xmlns:a="http://schemas.openxmlformats.org/drawingml/2006/main" name="Office Theme">
  <a:themeElements>
    <a:clrScheme name="Cannelloni">
      <a:dk1>
        <a:srgbClr val="000000"/>
      </a:dk1>
      <a:lt1>
        <a:srgbClr val="FFFFFF"/>
      </a:lt1>
      <a:dk2>
        <a:srgbClr val="003F77"/>
      </a:dk2>
      <a:lt2>
        <a:srgbClr val="FFBDB8"/>
      </a:lt2>
      <a:accent1>
        <a:srgbClr val="CCD9E4"/>
      </a:accent1>
      <a:accent2>
        <a:srgbClr val="618AAB"/>
      </a:accent2>
      <a:accent3>
        <a:srgbClr val="456783"/>
      </a:accent3>
      <a:accent4>
        <a:srgbClr val="595959"/>
      </a:accent4>
      <a:accent5>
        <a:srgbClr val="999999"/>
      </a:accent5>
      <a:accent6>
        <a:srgbClr val="D9D9D9"/>
      </a:accent6>
      <a:hlink>
        <a:srgbClr val="003F77"/>
      </a:hlink>
      <a:folHlink>
        <a:srgbClr val="AFC3D5"/>
      </a:folHlink>
    </a:clrScheme>
    <a:fontScheme name="Custom 1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Cannelloni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ef4acb43748a8" /><Relationship Type="http://schemas.openxmlformats.org/officeDocument/2006/relationships/image" Target="/ppt/media/image.png" Id="Ra5e22f2467a94031" /><Relationship Type="http://schemas.openxmlformats.org/officeDocument/2006/relationships/image" Target="/ppt/media/image2.png" Id="R4ec5141ccbf04af6" /><Relationship Type="http://schemas.openxmlformats.org/officeDocument/2006/relationships/notesSlide" Target="/ppt/notesSlides/notesSlide1.xml" Id="R98f4d4712a7c40de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5c27784bfe2d4279" /><Relationship Type="http://schemas.openxmlformats.org/officeDocument/2006/relationships/image" Target="/ppt/media/image10.jpeg" Id="Redf38ccca29a4b11" /><Relationship Type="http://schemas.openxmlformats.org/officeDocument/2006/relationships/image" Target="/ppt/media/image14.png" Id="R2f99acfd7cb14ad8" /><Relationship Type="http://schemas.openxmlformats.org/officeDocument/2006/relationships/image" Target="/ppt/media/image15.png" Id="Rcd8445c75e904bc5" /><Relationship Type="http://schemas.openxmlformats.org/officeDocument/2006/relationships/notesSlide" Target="/ppt/notesSlides/notesSlide10.xml" Id="Rf79627119bb74e4c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19ed6cbc697f434a" /><Relationship Type="http://schemas.openxmlformats.org/officeDocument/2006/relationships/notesSlide" Target="/ppt/notesSlides/notesSlide11.xml" Id="R5e2a313d78d64bce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7823bbf9a708411a" /><Relationship Type="http://schemas.openxmlformats.org/officeDocument/2006/relationships/image" Target="/ppt/media/image7.png" Id="R1ad0234e4cd44241" /><Relationship Type="http://schemas.openxmlformats.org/officeDocument/2006/relationships/image" Target="/ppt/media/image4.svg" Id="R5f00556d29fe4631" /><Relationship Type="http://schemas.openxmlformats.org/officeDocument/2006/relationships/image" Target="/ppt/media/image5.jpeg" Id="Rfcc74ba252414c4c" /><Relationship Type="http://schemas.openxmlformats.org/officeDocument/2006/relationships/image" Target="/ppt/media/image5.svg" Id="R9739f4f368a74848" /><Relationship Type="http://schemas.openxmlformats.org/officeDocument/2006/relationships/image" Target="/ppt/media/image6.jpeg" Id="Rd1067ce3507f4cb2" /><Relationship Type="http://schemas.openxmlformats.org/officeDocument/2006/relationships/image" Target="/ppt/media/image6.svg" Id="R958bfbeda9424f12" /><Relationship Type="http://schemas.openxmlformats.org/officeDocument/2006/relationships/image" Target="/ppt/media/image7.jpeg" Id="R8b5e75b04e3742de" /><Relationship Type="http://schemas.openxmlformats.org/officeDocument/2006/relationships/notesSlide" Target="/ppt/notesSlides/notesSlide12.xml" Id="R51f632e318d54286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a539e22424b1f" /><Relationship Type="http://schemas.openxmlformats.org/officeDocument/2006/relationships/image" Target="/ppt/media/image.png" Id="Rd2d5f33731ec4f4b" /><Relationship Type="http://schemas.openxmlformats.org/officeDocument/2006/relationships/image" Target="/ppt/media/image2.png" Id="Ra0e249a998dc4a09" /><Relationship Type="http://schemas.openxmlformats.org/officeDocument/2006/relationships/notesSlide" Target="/ppt/notesSlides/notesSlide13.xml" Id="R4e4396f0ff5a4b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b0487e9d790a4574" /><Relationship Type="http://schemas.openxmlformats.org/officeDocument/2006/relationships/image" Target="/ppt/media/image3.png" Id="R4728177876bb41f3" /><Relationship Type="http://schemas.openxmlformats.org/officeDocument/2006/relationships/image" Target="/ppt/media/image4.png" Id="R1dbb06b553894e0c" /><Relationship Type="http://schemas.openxmlformats.org/officeDocument/2006/relationships/image" Target="/ppt/media/image5.png" Id="Rb1568fab96d04ecc" /><Relationship Type="http://schemas.openxmlformats.org/officeDocument/2006/relationships/image" Target="/ppt/media/image6.png" Id="Rc7f0c3e133e9488a" /><Relationship Type="http://schemas.openxmlformats.org/officeDocument/2006/relationships/image" Target="/ppt/media/image7.png" Id="R3143abcc604240c0" /><Relationship Type="http://schemas.openxmlformats.org/officeDocument/2006/relationships/notesSlide" Target="/ppt/notesSlides/notesSlide2.xml" Id="R4f389b2e2f1a45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5050f1651f55403f" /><Relationship Type="http://schemas.openxmlformats.org/officeDocument/2006/relationships/image" Target="/ppt/media/image7.png" Id="R74ab61b9cff04ecf" /><Relationship Type="http://schemas.openxmlformats.org/officeDocument/2006/relationships/notesSlide" Target="/ppt/notesSlides/notesSlide3.xml" Id="R9168f7c8b04243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2f453679133642c2" /><Relationship Type="http://schemas.openxmlformats.org/officeDocument/2006/relationships/image" Target="/ppt/media/image.svg" Id="Re62132a758374e3e" /><Relationship Type="http://schemas.openxmlformats.org/officeDocument/2006/relationships/image" Target="/ppt/media/image.jpeg" Id="R8ee81f16ffc44ea2" /><Relationship Type="http://schemas.openxmlformats.org/officeDocument/2006/relationships/image" Target="/ppt/media/image2.jpeg" Id="R86edd90494c24c88" /><Relationship Type="http://schemas.openxmlformats.org/officeDocument/2006/relationships/image" Target="/ppt/media/image2.svg" Id="Rdf7706e7cc5b4e48" /><Relationship Type="http://schemas.openxmlformats.org/officeDocument/2006/relationships/image" Target="/ppt/media/image8.png" Id="R317a50bb5a864bca" /><Relationship Type="http://schemas.openxmlformats.org/officeDocument/2006/relationships/image" Target="/ppt/media/image3.jpeg" Id="Re44f3f6063504734" /><Relationship Type="http://schemas.openxmlformats.org/officeDocument/2006/relationships/image" Target="/ppt/media/image4.jpeg" Id="R81bbb9e49d314cf8" /><Relationship Type="http://schemas.openxmlformats.org/officeDocument/2006/relationships/image" Target="/ppt/media/image5.jpeg" Id="Rcdfacbeafe814d3c" /><Relationship Type="http://schemas.openxmlformats.org/officeDocument/2006/relationships/image" Target="/ppt/media/image6.jpeg" Id="R173e29af068a45c5" /><Relationship Type="http://schemas.openxmlformats.org/officeDocument/2006/relationships/image" Target="/ppt/media/image9.png" Id="R8ecf53ba3fb64893" /><Relationship Type="http://schemas.openxmlformats.org/officeDocument/2006/relationships/image" Target="/ppt/media/image7.png" Id="Reaaff6019ca043fa" /><Relationship Type="http://schemas.openxmlformats.org/officeDocument/2006/relationships/notesSlide" Target="/ppt/notesSlides/notesSlide4.xml" Id="Rb7ee9118fc0642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47c2b38d2eaa49ea" /><Relationship Type="http://schemas.openxmlformats.org/officeDocument/2006/relationships/chart" Target="/ppt/slides/charts/chart1.xml" Id="Rdff4631b04e44e39" /><Relationship Type="http://schemas.openxmlformats.org/officeDocument/2006/relationships/image" Target="/ppt/media/image.jpeg" Id="R8c6a8a99c59b4b1a" /><Relationship Type="http://schemas.openxmlformats.org/officeDocument/2006/relationships/image" Target="/ppt/media/image.svg" Id="Reabae7b192e44339" /><Relationship Type="http://schemas.openxmlformats.org/officeDocument/2006/relationships/image" Target="/ppt/media/image2.jpeg" Id="Ra67a723d7a1c4029" /><Relationship Type="http://schemas.openxmlformats.org/officeDocument/2006/relationships/image" Target="/ppt/media/image2.svg" Id="Ra9f8e31556584bad" /><Relationship Type="http://schemas.openxmlformats.org/officeDocument/2006/relationships/notesSlide" Target="/ppt/notesSlides/notesSlide5.xml" Id="Rcc74f9e0daaf49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a9ba9ce093aa4413" /><Relationship Type="http://schemas.openxmlformats.org/officeDocument/2006/relationships/image" Target="/ppt/media/image10.png" Id="Rd88ca4cd4b234996" /><Relationship Type="http://schemas.openxmlformats.org/officeDocument/2006/relationships/image" Target="/ppt/media/image7.jpeg" Id="R3ffe1d3a73bd40fd" /><Relationship Type="http://schemas.openxmlformats.org/officeDocument/2006/relationships/image" Target="/ppt/media/image8.jpeg" Id="Ra047adba75174f02" /><Relationship Type="http://schemas.openxmlformats.org/officeDocument/2006/relationships/image" Target="/ppt/media/image11.png" Id="R7ea65baf7eee47e5" /><Relationship Type="http://schemas.openxmlformats.org/officeDocument/2006/relationships/notesSlide" Target="/ppt/notesSlides/notesSlide6.xml" Id="R836b8a1ba5ca47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80f8a389197b4d5f" /><Relationship Type="http://schemas.openxmlformats.org/officeDocument/2006/relationships/image" Target="/ppt/media/image3.svg" Id="R717aebe34c0345e0" /><Relationship Type="http://schemas.openxmlformats.org/officeDocument/2006/relationships/image" Target="/ppt/media/image3.jpeg" Id="Rf0d1cc128d064abc" /><Relationship Type="http://schemas.openxmlformats.org/officeDocument/2006/relationships/notesSlide" Target="/ppt/notesSlides/notesSlide7.xml" Id="R8cf1f00753cf4791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7330c504faad4a4b" /><Relationship Type="http://schemas.openxmlformats.org/officeDocument/2006/relationships/image" Target="/ppt/media/image12.png" Id="R148547c8f46347ed" /><Relationship Type="http://schemas.openxmlformats.org/officeDocument/2006/relationships/image" Target="/ppt/media/image9.jpeg" Id="R6a0740a1aeaa4627" /><Relationship Type="http://schemas.openxmlformats.org/officeDocument/2006/relationships/notesSlide" Target="/ppt/notesSlides/notesSlide8.xml" Id="Rb61bb8825aed4df0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04a4ff48e5cb4941" /><Relationship Type="http://schemas.openxmlformats.org/officeDocument/2006/relationships/image" Target="/ppt/media/image13.png" Id="Re359d811c3a04320" /><Relationship Type="http://schemas.openxmlformats.org/officeDocument/2006/relationships/image" Target="/ppt/media/image7.png" Id="Rbc8df219e1904652" /><Relationship Type="http://schemas.openxmlformats.org/officeDocument/2006/relationships/notesSlide" Target="/ppt/notesSlides/notesSlide9.xml" Id="R20b267f23c37401e" /></Relationships>
</file>

<file path=ppt/slides/charts/chart1.xml><?xml version="1.0" encoding="utf-8"?>
<c:chartSpace xmlns:mc="http://schemas.openxmlformats.org/markup-compatibility/2006" xmlns:c14="http://schemas.microsoft.com/office/drawing/2007/8/2/chart" xmlns:c="http://schemas.openxmlformats.org/drawingml/2006/chart" mc:Ignorable="c14">
  <c:lang val="en-US"/>
  <c:roundedCorners val="0"/>
  <mc:AlternateContent>
    <mc:Choice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920943134535368"/>
          <c:y val="0.2701525054466231"/>
          <c:w val="0.4160887656033287"/>
          <c:h val="0.6535947712418301"/>
        </c:manualLayout>
      </c:layout>
      <c:pieChart>
        <c:ser>
          <c:idx val="0"/>
          <c:order val="0"/>
          <c:tx>
            <c:strRef>
              <c:f>Taulukko1!$B$1</c:f>
              <c:strCache>
                <c:ptCount val="1"/>
                <c:pt idx="0">
                  <c:v>Näkökulmat</c:v>
                </c:pt>
              </c:strCache>
            </c:strRef>
          </c:tx>
          <c:dPt>
            <c:idx val="0"/>
            <c:spPr>
              <a:solidFill xmlns:a="http://schemas.openxmlformats.org/drawingml/2006/main">
                <a:schemeClr val="accent1">
                  <a:shade val="50000"/>
                </a:schemeClr>
              </a:solidFill>
              <a:ln xmlns:a="http://schemas.openxmlformats.org/drawingml/2006/main">
                <a:noFill/>
              </a:ln>
            </c:spPr>
          </c:dPt>
          <c:dPt>
            <c:idx val="1"/>
            <c:spPr>
              <a:solidFill xmlns:a="http://schemas.openxmlformats.org/drawingml/2006/main">
                <a:schemeClr val="accent1">
                  <a:shade val="70000"/>
                </a:schemeClr>
              </a:solidFill>
              <a:ln xmlns:a="http://schemas.openxmlformats.org/drawingml/2006/main">
                <a:noFill/>
              </a:ln>
            </c:spPr>
          </c:dPt>
          <c:dPt>
            <c:idx val="2"/>
            <c:spPr>
              <a:solidFill xmlns:a="http://schemas.openxmlformats.org/drawingml/2006/main">
                <a:schemeClr val="accent1">
                  <a:shade val="90000"/>
                </a:schemeClr>
              </a:solidFill>
              <a:ln xmlns:a="http://schemas.openxmlformats.org/drawingml/2006/main">
                <a:noFill/>
              </a:ln>
            </c:spPr>
          </c:dPt>
          <c:dPt>
            <c:idx val="3"/>
            <c:spPr>
              <a:solidFill xmlns:a="http://schemas.openxmlformats.org/drawingml/2006/main">
                <a:schemeClr val="accent1">
                  <a:tint val="90000"/>
                </a:schemeClr>
              </a:solidFill>
              <a:ln xmlns:a="http://schemas.openxmlformats.org/drawingml/2006/main">
                <a:noFill/>
              </a:ln>
            </c:spPr>
          </c:dPt>
          <c:dPt>
            <c:idx val="4"/>
            <c:spPr>
              <a:solidFill xmlns:a="http://schemas.openxmlformats.org/drawingml/2006/main">
                <a:schemeClr val="accent1">
                  <a:tint val="70000"/>
                </a:schemeClr>
              </a:solidFill>
              <a:ln xmlns:a="http://schemas.openxmlformats.org/drawingml/2006/main">
                <a:noFill/>
              </a:ln>
            </c:spPr>
          </c:dPt>
          <c:dPt>
            <c:idx val="5"/>
            <c:spPr>
              <a:solidFill xmlns:a="http://schemas.openxmlformats.org/drawingml/2006/main">
                <a:schemeClr val="accent1">
                  <a:tint val="50000"/>
                </a:schemeClr>
              </a:solidFill>
              <a:ln xmlns:a="http://schemas.openxmlformats.org/drawingml/2006/main">
                <a:noFill/>
              </a:ln>
            </c:spPr>
          </c:dPt>
          <c:dLbls>
            <c:delete val="1"/>
          </c:dLbls>
          <c:cat>
            <c:strRef>
              <c:f>Taulukko1!$A$2:$A$7</c:f>
              <c:strCache>
                <c:ptCount val="6"/>
                <c:pt idx="0">
                  <c:v>Oma</c:v>
                </c:pt>
                <c:pt idx="1">
                  <c:v>Toisen</c:v>
                </c:pt>
                <c:pt idx="2">
                  <c:v>Synergistinen</c:v>
                </c:pt>
                <c:pt idx="3">
                  <c:v>Poiskävely</c:v>
                </c:pt>
                <c:pt idx="4">
                  <c:v>Uusi kumppani</c:v>
                </c:pt>
                <c:pt idx="5">
                  <c:v>Kompromissi</c:v>
                </c:pt>
              </c:strCache>
            </c:strRef>
          </c:cat>
          <c:val>
            <c:numRef>
              <c:f>Taulukko1!$B$2:$B$7</c:f>
              <c:numCache>
                <c:formatCode>General</c:formatCode>
                <c:ptCount val="6"/>
                <c:pt idx="0">
                  <c:v>20</c:v>
                </c:pt>
                <c:pt idx="1">
                  <c:v>20</c:v>
                </c:pt>
                <c:pt idx="2">
                  <c:v>30</c:v>
                </c:pt>
                <c:pt idx="3">
                  <c:v>20</c:v>
                </c:pt>
                <c:pt idx="4">
                  <c:v>5</c:v>
                </c:pt>
                <c:pt idx="5">
                  <c:v>5</c:v>
                </c:pt>
              </c:numCache>
            </c:numRef>
          </c:val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 xmlns:a="http://schemas.openxmlformats.org/drawingml/2006/main"/>
        <a:ln xmlns:a="http://schemas.openxmlformats.org/drawingml/2006/main">
          <a:noFill/>
        </a:ln>
      </c:spPr>
    </c:plotArea>
    <c:plotVisOnly val="1"/>
  </c:chart>
  <c:spPr>
    <a:noFill xmlns:a="http://schemas.openxmlformats.org/drawingml/2006/main"/>
    <a:ln xmlns:a="http://schemas.openxmlformats.org/drawingml/2006/main" w="9525" cmpd="sng">
      <a:noFill/>
    </a:ln>
  </c:spPr>
</c:chartSpace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Rectangle 4" hidden="1">
            <a:extLst xmlns:a="http://schemas.openxmlformats.org/drawingml/2006/main">
              <a:ext uri="{FF2B5EF4-FFF2-40B4-BE49-F238E27FC236}">
                <a16:creationId xmlns:a16="http://schemas.microsoft.com/office/drawing/2014/main" id="{CC5F4660-8951-48DA-A24E-AD33F43C33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58750" cy="15875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tx2"/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vert="horz" wrap="non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pic>
        <p:nvPicPr>
          <p:cNvPr id="17" name="Picture 9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a5e22f2467a94031"/>
          <a:srcRect xmlns:a="http://schemas.openxmlformats.org/drawingml/2006/main" l="15791" t="0" r="8443" b="0"/>
          <a:stretch xmlns:a="http://schemas.openxmlformats.org/drawingml/2006/main"/>
        </p:blipFill>
        <p:spPr>
          <a:xfrm xmlns:a="http://schemas.openxmlformats.org/drawingml/2006/main" rot="0" flipH="0" flipV="0">
            <a:off x="3000" y="0"/>
            <a:ext cx="9900000" cy="6858000"/>
          </a:xfrm>
          <a:prstGeom xmlns:a="http://schemas.openxmlformats.org/drawingml/2006/main" prst="rect">
            <a:avLst/>
          </a:prstGeom>
        </p:spPr>
      </p:pic>
      <p:sp>
        <p:nvSpPr>
          <p:cNvPr id="13" name="Rectangle 12">
            <a:extLst xmlns:a="http://schemas.openxmlformats.org/drawingml/2006/main">
              <a:ext uri="{FF2B5EF4-FFF2-40B4-BE49-F238E27FC236}">
                <a16:creationId xmlns:a16="http://schemas.microsoft.com/office/drawing/2014/main" id="{BDA62663-C1DB-474F-B5F4-21CDC94336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3000" y="0"/>
            <a:ext cx="9900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3F77">
              <a:alpha val="30980"/>
            </a:srgbClr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2" name="Subtitle 1">
            <a:extLst xmlns:a="http://schemas.openxmlformats.org/drawingml/2006/main">
              <a:ext uri="{FF2B5EF4-FFF2-40B4-BE49-F238E27FC236}">
                <a16:creationId xmlns:a16="http://schemas.microsoft.com/office/drawing/2014/main" id="{C9882A25-09DA-4BF1-A1EF-800B0475A93E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689719" y="4797152"/>
            <a:ext cx="6930970" cy="648072"/>
          </a:xfrm>
        </p:spPr>
        <p:txBody>
          <a:bodyPr xmlns:a="http://schemas.openxmlformats.org/drawingml/2006/main">
            <a:normAutofit fontScale="88593" lnSpcReduction="20000"/>
          </a:bodyPr>
          <a:lstStyle xmlns:a="http://schemas.openxmlformats.org/drawingml/2006/main"/>
          <a:p xmlns:a="http://schemas.openxmlformats.org/drawingml/2006/main">
            <a:r>
              <a:rPr i="1">
                <a:solidFill>
                  <a:schemeClr val="bg1"/>
                </a:solidFill>
                <a:latin typeface="+mj-lt"/>
                <a:ea typeface="+mj-lt"/>
                <a:cs typeface="+mj-lt"/>
              </a:rPr>
              <a:t>Sami Miettinen</a:t>
            </a:r>
          </a:p>
          <a:p xmlns:a="http://schemas.openxmlformats.org/drawingml/2006/main">
            <a:r>
              <a:rPr i="1">
                <a:solidFill>
                  <a:schemeClr val="bg1"/>
                </a:solidFill>
                <a:latin typeface="+mj-lt"/>
                <a:ea typeface="+mj-lt"/>
                <a:cs typeface="+mj-lt"/>
              </a:rPr>
              <a:t>Co-author, New Negotiation Power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rPr i="1">
                <a:solidFill>
                  <a:schemeClr val="bg1"/>
                </a:solidFill>
                <a:latin typeface="+mj-lt"/>
                <a:ea typeface="+mj-lt"/>
                <a:cs typeface="+mj-lt"/>
              </a:rPr>
              <a:t>www.neuvottelija.com</a:t>
            </a:r>
          </a:p>
        </p:txBody>
      </p:sp>
      <p:sp>
        <p:nvSpPr>
          <p:cNvPr id="3" name="Title 2">
            <a:extLst xmlns:a="http://schemas.openxmlformats.org/drawingml/2006/main">
              <a:ext uri="{FF2B5EF4-FFF2-40B4-BE49-F238E27FC236}">
                <a16:creationId xmlns:a16="http://schemas.microsoft.com/office/drawing/2014/main" id="{19FC9DEC-5994-4DC8-A826-D0CBEC0A5CE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687076" y="4037051"/>
            <a:ext cx="6933614" cy="56860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b="1">
                <a:solidFill>
                  <a:schemeClr val="bg1"/>
                </a:solidFill>
                <a:latin typeface="+mj-lt"/>
                <a:ea typeface="+mj-lt"/>
                <a:cs typeface="+mj-lt"/>
              </a:rPr>
              <a:t>New Negotiation Power</a:t>
            </a:r>
          </a:p>
        </p:txBody>
      </p:sp>
      <p:pic>
        <p:nvPicPr>
          <p:cNvPr id="21" name="Picture 7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ec5141ccbf04af6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437809" y="4092488"/>
            <a:ext cx="1023270" cy="1026339"/>
          </a:xfrm>
          <a:prstGeom xmlns:a="http://schemas.openxmlformats.org/drawingml/2006/main" prst="rect">
            <a:avLst/>
          </a:prstGeom>
        </p:spPr>
      </p:pic>
      <p:sp>
        <p:nvSpPr>
          <p:cNvPr id="9" name="Rectangle 11">
            <a:extLst xmlns:a="http://schemas.openxmlformats.org/drawingml/2006/main">
              <a:ext uri="{FF2B5EF4-FFF2-40B4-BE49-F238E27FC236}">
                <a16:creationId xmlns:a16="http://schemas.microsoft.com/office/drawing/2014/main" id="{D50671FE-4F7A-40FB-95F2-8DA7FE43E2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3360" y="5150525"/>
            <a:ext cx="1512168" cy="39624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>
              <a:lnSpc>
                <a:spcPts val="1200"/>
              </a:lnSpc>
              <a:spcAft>
                <a:spcPts val="200"/>
              </a:spcAft>
              <a:buNone/>
            </a:pPr>
            <a:r>
              <a:rPr sz="1100" i="1">
                <a:solidFill>
                  <a:schemeClr val="bg1"/>
                </a:solidFill>
                <a:latin typeface="+mj-lt"/>
                <a:ea typeface="+mj-lt"/>
                <a:cs typeface="+mj-lt"/>
              </a:rPr>
              <a:t>You get what you negotiate</a:t>
            </a:r>
          </a:p>
        </p:txBody>
      </p:sp>
      <p:sp>
        <p:nvSpPr>
          <p:cNvPr id="6" name="Suorakulmio 5">
            <a:extLst xmlns:a="http://schemas.openxmlformats.org/drawingml/2006/main">
              <a:ext uri="{FF2B5EF4-FFF2-40B4-BE49-F238E27FC236}">
                <a16:creationId xmlns:a16="http://schemas.microsoft.com/office/drawing/2014/main" id="{A775161E-759C-472C-8934-17D123AA0E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7106" y="6658405"/>
            <a:ext cx="2092239" cy="21544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none">
            <a:spAutoFit/>
          </a:bodyPr>
          <a:lstStyle xmlns:a="http://schemas.openxmlformats.org/drawingml/2006/main"/>
          <a:p xmlns:a="http://schemas.openxmlformats.org/drawingml/2006/main">
            <a:r>
              <a:rPr sz="800">
                <a:solidFill>
                  <a:schemeClr val="bg1"/>
                </a:solidFill>
                <a:latin typeface="+mj-lt"/>
                <a:ea typeface="+mj-lt"/>
                <a:cs typeface="+mj-lt"/>
              </a:rPr>
              <a:t>English framework · © 2026</a:t>
            </a:r>
          </a:p>
        </p:txBody>
      </p:sp>
    </p:spTree>
    <p:extLst>
      <p:ext uri="{BB962C8B-B14F-4D97-AF65-F5344CB8AC3E}">
        <p14:creationId xmlns:p14="http://schemas.microsoft.com/office/powerpoint/2010/main" val="572403062"/>
      </p:ext>
    </p:extLst>
  </p:cSld>
</p:sld>
</file>

<file path=ppt/slides/slide1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Dian numeron paikkamerkki 1">
            <a:extLst xmlns:a="http://schemas.openxmlformats.org/drawingml/2006/main">
              <a:ext uri="{FF2B5EF4-FFF2-40B4-BE49-F238E27FC236}">
                <a16:creationId xmlns:a16="http://schemas.microsoft.com/office/drawing/2014/main" id="{0EA13736-CC5D-4D77-B670-634B0135EA95}"/>
              </a:ext>
            </a:extLst>
          </p:cNvPr>
          <p:cNvSpPr>
            <a:spLocks xmlns:a="http://schemas.openxmlformats.org/drawingml/2006/main" noGrp="1"/>
          </p:cNvSpPr>
          <p:nvPr>
            <p:ph type="sldNum" idx="16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</a:pPr>
            <a:fld id="{DB7BEEEC-A170-5376-2B6E-CB54687B0CB1}" type="slidenum">
              <a:t>10</a:t>
            </a:fld>
          </a:p>
        </p:txBody>
      </p:sp>
      <p:sp>
        <p:nvSpPr>
          <p:cNvPr id="3" name="Otsikko 2">
            <a:extLst xmlns:a="http://schemas.openxmlformats.org/drawingml/2006/main">
              <a:ext uri="{FF2B5EF4-FFF2-40B4-BE49-F238E27FC236}">
                <a16:creationId xmlns:a16="http://schemas.microsoft.com/office/drawing/2014/main" id="{64B92904-96B4-4906-8D05-2AFEE069635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>
                <a:latin typeface="+mj-lt"/>
                <a:ea typeface="+mj-lt"/>
                <a:cs typeface="+mj-lt"/>
              </a:rPr>
              <a:t>Give every negotiator a defined team role</a:t>
            </a:r>
          </a:p>
        </p:txBody>
      </p:sp>
      <p:sp>
        <p:nvSpPr>
          <p:cNvPr id="6" name="Suorakulmio 5">
            <a:extLst xmlns:a="http://schemas.openxmlformats.org/drawingml/2006/main">
              <a:ext uri="{FF2B5EF4-FFF2-40B4-BE49-F238E27FC236}">
                <a16:creationId xmlns:a16="http://schemas.microsoft.com/office/drawing/2014/main" id="{C8B9EB05-FF56-43CA-B2BF-82873E66E4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6516" y="1772816"/>
            <a:ext cx="3492388" cy="1343611"/>
          </a:xfrm>
          <a:prstGeom xmlns:a="http://schemas.openxmlformats.org/drawingml/2006/main" prst="rect">
            <a:avLst/>
          </a:prstGeom>
        </p:spPr>
        <p:style>
          <a:lnRef xmlns:a="http://schemas.openxmlformats.org/drawingml/2006/main" idx="3">
            <a:schemeClr val="lt1"/>
          </a:lnRef>
          <a:fillRef xmlns:a="http://schemas.openxmlformats.org/drawingml/2006/main" idx="1">
            <a:schemeClr val="accent3"/>
          </a:fillRef>
          <a:effectRef xmlns:a="http://schemas.openxmlformats.org/drawingml/2006/main" idx="1">
            <a:schemeClr val="accent3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r>
              <a:rPr b="1"/>
              <a:t>Alpha: Authority and decisions</a:t>
            </a:r>
          </a:p>
          <a:p xmlns:a="http://schemas.openxmlformats.org/drawingml/2006/main">
            <a:r>
              <a:rPr sz="1600"/>
              <a:t>Beta: Dialogue and options</a:t>
            </a:r>
          </a:p>
          <a:p xmlns:a="http://schemas.openxmlformats.org/drawingml/2006/main">
            <a:r>
              <a:rPr sz="1600"/>
              <a:t>Gamma: Notes and signals</a:t>
            </a:r>
          </a:p>
        </p:txBody>
      </p:sp>
      <p:sp>
        <p:nvSpPr>
          <p:cNvPr id="11" name="Tekstiruutu 10">
            <a:extLst xmlns:a="http://schemas.openxmlformats.org/drawingml/2006/main">
              <a:ext uri="{FF2B5EF4-FFF2-40B4-BE49-F238E27FC236}">
                <a16:creationId xmlns:a16="http://schemas.microsoft.com/office/drawing/2014/main" id="{8B093F7C-6EF6-4F04-869A-FFE31A7AE1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913440" y="69724"/>
            <a:ext cx="821360" cy="335172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none" lIns="46800" rIns="46800" anchor="t">
            <a:noAutofit/>
          </a:bodyPr>
          <a:lstStyle xmlns:a="http://schemas.openxmlformats.org/drawingml/2006/main"/>
          <a:p xmlns:a="http://schemas.openxmlformats.org/drawingml/2006/main">
            <a:pPr>
              <a:spcAft>
                <a:spcPts val="600"/>
              </a:spcAft>
              <a:buClr>
                <a:schemeClr val="tx2"/>
              </a:buClr>
              <a:buNone/>
            </a:pPr>
            <a:r>
              <a:rPr sz="600" b="1">
                <a:latin typeface="+mj-lt"/>
                <a:ea typeface="+mj-lt"/>
                <a:cs typeface="+mj-lt"/>
              </a:rPr>
              <a:t>PRINCIPLES</a:t>
            </a:r>
          </a:p>
        </p:txBody>
      </p:sp>
      <p:sp>
        <p:nvSpPr>
          <p:cNvPr id="12" name="Suorakulmio 11">
            <a:extLst xmlns:a="http://schemas.openxmlformats.org/drawingml/2006/main">
              <a:ext uri="{FF2B5EF4-FFF2-40B4-BE49-F238E27FC236}">
                <a16:creationId xmlns:a16="http://schemas.microsoft.com/office/drawing/2014/main" id="{B312F4AF-4A95-4E68-B585-BB4126FF06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11437" y="3891439"/>
            <a:ext cx="2340260" cy="1540499"/>
          </a:xfrm>
          <a:prstGeom xmlns:a="http://schemas.openxmlformats.org/drawingml/2006/main" prst="rect">
            <a:avLst/>
          </a:prstGeom>
        </p:spPr>
        <p:style>
          <a:lnRef xmlns:a="http://schemas.openxmlformats.org/drawingml/2006/main" idx="3">
            <a:schemeClr val="lt1"/>
          </a:lnRef>
          <a:fillRef xmlns:a="http://schemas.openxmlformats.org/drawingml/2006/main" idx="1">
            <a:schemeClr val="accent3"/>
          </a:fillRef>
          <a:effectRef xmlns:a="http://schemas.openxmlformats.org/drawingml/2006/main" idx="1">
            <a:schemeClr val="accent3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r>
              <a:rPr b="1"/>
              <a:t>Match mandate</a:t>
            </a:r>
          </a:p>
          <a:p xmlns:a="http://schemas.openxmlformats.org/drawingml/2006/main">
            <a:r>
              <a:rPr sz="1600"/>
              <a:t>Chair ↔ Chair</a:t>
            </a:r>
          </a:p>
          <a:p xmlns:a="http://schemas.openxmlformats.org/drawingml/2006/main">
            <a:r>
              <a:rPr sz="1600"/>
              <a:t>CEO · CFO · Legal ↔ peers</a:t>
            </a:r>
          </a:p>
        </p:txBody>
      </p:sp>
      <p:pic>
        <p:nvPicPr>
          <p:cNvPr id="55" name="Picture 6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df38ccca29a4b11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rot="0" flipH="0" flipV="0">
            <a:off x="5599769" y="3991568"/>
            <a:ext cx="1887053" cy="1410271"/>
          </a:xfrm>
          <a:prstGeom xmlns:a="http://schemas.openxmlformats.org/drawingml/2006/main" prst="rect">
            <a:avLst/>
          </a:prstGeom>
        </p:spPr>
      </p:pic>
      <p:sp>
        <p:nvSpPr>
          <p:cNvPr id="15" name="Suorakulmio 14">
            <a:extLst xmlns:a="http://schemas.openxmlformats.org/drawingml/2006/main">
              <a:ext uri="{FF2B5EF4-FFF2-40B4-BE49-F238E27FC236}">
                <a16:creationId xmlns:a16="http://schemas.microsoft.com/office/drawing/2014/main" id="{FA706615-923A-4444-B363-89276D4380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5848641" y="4702060"/>
            <a:ext cx="1440160" cy="246237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bg1"/>
          </a:solidFill>
          <a:ln xmlns:a="http://schemas.openxmlformats.org/drawingml/2006/main">
            <a:solidFill>
              <a:schemeClr val="accent1">
                <a:lumMod val="75000"/>
              </a:schemeClr>
            </a:solidFill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200" b="1">
                <a:solidFill>
                  <a:schemeClr val="tx1"/>
                </a:solidFill>
                <a:latin typeface="+mj-lt"/>
                <a:ea typeface="+mj-lt"/>
                <a:cs typeface="+mj-lt"/>
              </a:rPr>
              <a:t>Charm offensive</a:t>
            </a:r>
          </a:p>
        </p:txBody>
      </p:sp>
      <p:cxnSp>
        <p:nvCxnSpPr>
          <p:cNvPr id="57" name="Suora nuoliyhdysviiva 15"/>
          <p:cNvCxnSpPr/>
          <p:nvPr/>
        </p:nvCxnSpPr>
        <p:spPr>
          <a:xfrm xmlns:a="http://schemas.openxmlformats.org/drawingml/2006/main" rot="0" flipH="1" flipV="0">
            <a:off x="5131717" y="4423826"/>
            <a:ext cx="288032" cy="0"/>
          </a:xfrm>
          <a:prstGeom xmlns:a="http://schemas.openxmlformats.org/drawingml/2006/main" prst="straightConnector1">
            <a:avLst/>
          </a:prstGeom>
          <a:ln xmlns:a="http://schemas.openxmlformats.org/drawingml/2006/main" w="57150">
            <a:solidFill>
              <a:schemeClr val="accent2"/>
            </a:solidFill>
            <a:tailEnd type="triangle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cxnSp>
      <p:cxnSp>
        <p:nvCxnSpPr>
          <p:cNvPr id="58" name="Suora nuoliyhdysviiva 18"/>
          <p:cNvCxnSpPr/>
          <p:nvPr/>
        </p:nvCxnSpPr>
        <p:spPr>
          <a:xfrm xmlns:a="http://schemas.openxmlformats.org/drawingml/2006/main" rot="0" flipH="1" flipV="0">
            <a:off x="5131717" y="4711858"/>
            <a:ext cx="288032" cy="0"/>
          </a:xfrm>
          <a:prstGeom xmlns:a="http://schemas.openxmlformats.org/drawingml/2006/main" prst="straightConnector1">
            <a:avLst/>
          </a:prstGeom>
          <a:ln xmlns:a="http://schemas.openxmlformats.org/drawingml/2006/main" w="57150">
            <a:solidFill>
              <a:schemeClr val="accent2"/>
            </a:solidFill>
            <a:tailEnd type="triangle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cxnSp>
      <p:cxnSp>
        <p:nvCxnSpPr>
          <p:cNvPr id="59" name="Suora nuoliyhdysviiva 19"/>
          <p:cNvCxnSpPr/>
          <p:nvPr/>
        </p:nvCxnSpPr>
        <p:spPr>
          <a:xfrm xmlns:a="http://schemas.openxmlformats.org/drawingml/2006/main" rot="0" flipH="1" flipV="0">
            <a:off x="5131717" y="4963886"/>
            <a:ext cx="288032" cy="0"/>
          </a:xfrm>
          <a:prstGeom xmlns:a="http://schemas.openxmlformats.org/drawingml/2006/main" prst="straightConnector1">
            <a:avLst/>
          </a:prstGeom>
          <a:ln xmlns:a="http://schemas.openxmlformats.org/drawingml/2006/main" w="57150">
            <a:solidFill>
              <a:schemeClr val="accent2"/>
            </a:solidFill>
            <a:tailEnd type="triangle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cxnSp>
      <p:cxnSp>
        <p:nvCxnSpPr>
          <p:cNvPr id="60" name="Suora nuoliyhdysviiva 20"/>
          <p:cNvCxnSpPr/>
          <p:nvPr/>
        </p:nvCxnSpPr>
        <p:spPr>
          <a:xfrm xmlns:a="http://schemas.openxmlformats.org/drawingml/2006/main" rot="0" flipH="1" flipV="0">
            <a:off x="5131717" y="5251918"/>
            <a:ext cx="288032" cy="0"/>
          </a:xfrm>
          <a:prstGeom xmlns:a="http://schemas.openxmlformats.org/drawingml/2006/main" prst="straightConnector1">
            <a:avLst/>
          </a:prstGeom>
          <a:ln xmlns:a="http://schemas.openxmlformats.org/drawingml/2006/main" w="57150">
            <a:solidFill>
              <a:schemeClr val="accent2"/>
            </a:solidFill>
            <a:tailEnd type="triangle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cxnSp>
      <p:sp>
        <p:nvSpPr>
          <p:cNvPr id="22" name="Nuoli: Kaareva vasemmalle 21">
            <a:extLst xmlns:a="http://schemas.openxmlformats.org/drawingml/2006/main">
              <a:ext uri="{FF2B5EF4-FFF2-40B4-BE49-F238E27FC236}">
                <a16:creationId xmlns:a16="http://schemas.microsoft.com/office/drawing/2014/main" id="{8C7F0997-2260-4457-A109-60CCCE732C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1" flipV="1">
            <a:off x="2180692" y="4423826"/>
            <a:ext cx="324036" cy="340194"/>
          </a:xfrm>
          <a:prstGeom xmlns:a="http://schemas.openxmlformats.org/drawingml/2006/main" prst="curvedLeftArrow">
            <a:avLst/>
          </a:prstGeom>
          <a:solidFill xmlns:a="http://schemas.openxmlformats.org/drawingml/2006/main">
            <a:schemeClr val="tx2"/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pic>
        <p:nvPicPr>
          <p:cNvPr id="62" name="Kuva 2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f99acfd7cb14ad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rot="0" flipH="0" flipV="0">
            <a:off x="898609" y="3223521"/>
            <a:ext cx="1162027" cy="1540499"/>
          </a:xfrm>
          <a:prstGeom xmlns:a="http://schemas.openxmlformats.org/drawingml/2006/main" prst="rect">
            <a:avLst/>
          </a:prstGeom>
        </p:spPr>
      </p:pic>
      <p:sp>
        <p:nvSpPr>
          <p:cNvPr id="26" name="Suorakulmio 25">
            <a:extLst xmlns:a="http://schemas.openxmlformats.org/drawingml/2006/main">
              <a:ext uri="{FF2B5EF4-FFF2-40B4-BE49-F238E27FC236}">
                <a16:creationId xmlns:a16="http://schemas.microsoft.com/office/drawing/2014/main" id="{291A142D-E2C7-4796-9374-E40058B002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67220" y="4423826"/>
            <a:ext cx="1513471" cy="828092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bg1"/>
          </a:solidFill>
          <a:ln xmlns:a="http://schemas.openxmlformats.org/drawingml/2006/main">
            <a:solidFill>
              <a:schemeClr val="accent1">
                <a:lumMod val="75000"/>
              </a:schemeClr>
            </a:solidFill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r>
              <a:rPr sz="1200" b="1">
                <a:solidFill>
                  <a:schemeClr val="tx1"/>
                </a:solidFill>
                <a:latin typeface="+mj-lt"/>
                <a:ea typeface="+mj-lt"/>
                <a:cs typeface="+mj-lt"/>
              </a:rPr>
              <a:t>Escalation:</a:t>
            </a:r>
          </a:p>
          <a:p xmlns:a="http://schemas.openxmlformats.org/drawingml/2006/main">
            <a:r>
              <a:rPr sz="1200" b="1">
                <a:solidFill>
                  <a:schemeClr val="tx1"/>
                </a:solidFill>
                <a:latin typeface="+mj-lt"/>
                <a:ea typeface="+mj-lt"/>
                <a:cs typeface="+mj-lt"/>
              </a:rPr>
              <a:t>I want you to take this offer to your board</a:t>
            </a:r>
          </a:p>
        </p:txBody>
      </p:sp>
      <p:pic>
        <p:nvPicPr>
          <p:cNvPr id="64" name="Picture 8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d8445c75e904bc5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rot="0" flipH="0" flipV="0">
            <a:off x="4465544" y="1654334"/>
            <a:ext cx="1320285" cy="1984035"/>
          </a:xfrm>
          <a:prstGeom xmlns:a="http://schemas.openxmlformats.org/drawingml/2006/main" prst="rect">
            <a:avLst/>
          </a:prstGeom>
        </p:spPr>
      </p:pic>
      <p:sp>
        <p:nvSpPr>
          <p:cNvPr id="28" name="Suorakulmio 27">
            <a:extLst xmlns:a="http://schemas.openxmlformats.org/drawingml/2006/main">
              <a:ext uri="{FF2B5EF4-FFF2-40B4-BE49-F238E27FC236}">
                <a16:creationId xmlns:a16="http://schemas.microsoft.com/office/drawing/2014/main" id="{51D80548-C33E-46ED-BF2A-ADFF55811C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088904" y="3063580"/>
            <a:ext cx="2232248" cy="514356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bg1"/>
          </a:solidFill>
          <a:ln xmlns:a="http://schemas.openxmlformats.org/drawingml/2006/main">
            <a:solidFill>
              <a:schemeClr val="accent1">
                <a:lumMod val="75000"/>
              </a:schemeClr>
            </a:solidFill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r>
              <a:rPr sz="1200" b="1">
                <a:solidFill>
                  <a:schemeClr val="tx1"/>
                </a:solidFill>
                <a:latin typeface="+mj-lt"/>
                <a:ea typeface="+mj-lt"/>
                <a:cs typeface="+mj-lt"/>
              </a:rPr>
              <a:t>Q: Why you are so serious?</a:t>
            </a:r>
          </a:p>
          <a:p xmlns:a="http://schemas.openxmlformats.org/drawingml/2006/main">
            <a:r>
              <a:rPr sz="1200" b="1">
                <a:solidFill>
                  <a:schemeClr val="tx1"/>
                </a:solidFill>
                <a:latin typeface="+mj-lt"/>
                <a:ea typeface="+mj-lt"/>
                <a:cs typeface="+mj-lt"/>
              </a:rPr>
              <a:t>A: Somebody has to be</a:t>
            </a:r>
          </a:p>
        </p:txBody>
      </p:sp>
      <p:sp>
        <p:nvSpPr>
          <p:cNvPr id="30" name="Suorakulmio 29">
            <a:extLst xmlns:a="http://schemas.openxmlformats.org/drawingml/2006/main">
              <a:ext uri="{FF2B5EF4-FFF2-40B4-BE49-F238E27FC236}">
                <a16:creationId xmlns:a16="http://schemas.microsoft.com/office/drawing/2014/main" id="{404C61BC-71B9-439A-A70C-18A8F21D5F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3353941" y="5360079"/>
            <a:ext cx="1597755" cy="246237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bg1"/>
          </a:solidFill>
          <a:ln xmlns:a="http://schemas.openxmlformats.org/drawingml/2006/main">
            <a:solidFill>
              <a:schemeClr val="accent1">
                <a:lumMod val="75000"/>
              </a:schemeClr>
            </a:solidFill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200" b="1">
                <a:solidFill>
                  <a:schemeClr val="tx1"/>
                </a:solidFill>
                <a:latin typeface="+mj-lt"/>
                <a:ea typeface="+mj-lt"/>
                <a:cs typeface="+mj-lt"/>
              </a:rPr>
              <a:t>Good cop-Bad cop</a:t>
            </a:r>
          </a:p>
        </p:txBody>
      </p:sp>
    </p:spTree>
    <p:extLst>
      <p:ext uri="{BB962C8B-B14F-4D97-AF65-F5344CB8AC3E}">
        <p14:creationId xmlns:p14="http://schemas.microsoft.com/office/powerpoint/2010/main" val="1211534374"/>
      </p:ext>
    </p:extLst>
  </p:cSld>
</p:sld>
</file>

<file path=ppt/slides/slide1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cxnSp>
        <p:nvCxnSpPr>
          <p:cNvPr id="61" name="Suora nuoliyhdysviiva 39"/>
          <p:cNvCxnSpPr/>
          <p:nvPr/>
        </p:nvCxnSpPr>
        <p:spPr>
          <a:xfrm xmlns:a="http://schemas.openxmlformats.org/drawingml/2006/main" flipV="1">
            <a:off x="1622625" y="2715582"/>
            <a:ext cx="5713016" cy="2030343"/>
          </a:xfrm>
          <a:prstGeom xmlns:a="http://schemas.openxmlformats.org/drawingml/2006/main" prst="straightConnector1">
            <a:avLst/>
          </a:prstGeom>
          <a:ln xmlns:a="http://schemas.openxmlformats.org/drawingml/2006/main" w="25400">
            <a:solidFill>
              <a:srgbClr val="0070C0"/>
            </a:solidFill>
            <a:prstDash val="dash"/>
            <a:tailEnd type="triangle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cxnSp>
      <p:sp>
        <p:nvSpPr>
          <p:cNvPr id="2" name="Dian numeron paikkamerkki 1">
            <a:extLst xmlns:a="http://schemas.openxmlformats.org/drawingml/2006/main">
              <a:ext uri="{FF2B5EF4-FFF2-40B4-BE49-F238E27FC236}">
                <a16:creationId xmlns:a16="http://schemas.microsoft.com/office/drawing/2014/main" id="{4CAF3BDA-2079-49F8-AF97-FA8EFEA05F37}"/>
              </a:ext>
            </a:extLst>
          </p:cNvPr>
          <p:cNvSpPr>
            <a:spLocks xmlns:a="http://schemas.openxmlformats.org/drawingml/2006/main" noGrp="1"/>
          </p:cNvSpPr>
          <p:nvPr>
            <p:ph type="sldNum" idx="16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</a:pPr>
            <a:fld id="{30394428-F1DC-E5F6-DB0C-7DE31F3D8A23}" type="slidenum">
              <a:t>11</a:t>
            </a:fld>
          </a:p>
        </p:txBody>
      </p:sp>
      <p:sp>
        <p:nvSpPr>
          <p:cNvPr id="3" name="Otsikko 2">
            <a:extLst xmlns:a="http://schemas.openxmlformats.org/drawingml/2006/main">
              <a:ext uri="{FF2B5EF4-FFF2-40B4-BE49-F238E27FC236}">
                <a16:creationId xmlns:a16="http://schemas.microsoft.com/office/drawing/2014/main" id="{D4279757-BF47-4C68-8716-2FD4C111C04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>
                <a:latin typeface="+mj-lt"/>
                <a:ea typeface="+mj-lt"/>
                <a:cs typeface="+mj-lt"/>
              </a:rPr>
              <a:t>The trust account compounds across negotiations</a:t>
            </a:r>
          </a:p>
        </p:txBody>
      </p:sp>
      <p:sp>
        <p:nvSpPr>
          <p:cNvPr id="4" name="Tekstin paikkamerkki 3">
            <a:extLst xmlns:a="http://schemas.openxmlformats.org/drawingml/2006/main">
              <a:ext uri="{FF2B5EF4-FFF2-40B4-BE49-F238E27FC236}">
                <a16:creationId xmlns:a16="http://schemas.microsoft.com/office/drawing/2014/main" id="{F85A05EF-5AC8-4FC9-B034-1F8885F0560F}"/>
              </a:ext>
            </a:extLst>
          </p:cNvPr>
          <p:cNvSpPr>
            <a:spLocks xmlns:a="http://schemas.openxmlformats.org/drawingml/2006/main" noGrp="1"/>
          </p:cNvSpPr>
          <p:nvPr>
            <p:ph type="body" idx="17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>
                <a:latin typeface="+mj-lt"/>
                <a:ea typeface="+mj-lt"/>
                <a:cs typeface="+mj-lt"/>
              </a:rPr>
              <a:t>The first negotiation is an investment; reliable delivery carries value forward</a:t>
            </a:r>
          </a:p>
        </p:txBody>
      </p:sp>
      <p:sp>
        <p:nvSpPr>
          <p:cNvPr id="18" name="Suora yhdysviiva 24">
            <a:extLst xmlns:a="http://schemas.openxmlformats.org/drawingml/2006/main">
              <a:ext uri="{FF2B5EF4-FFF2-40B4-BE49-F238E27FC236}">
                <a16:creationId xmlns:a16="http://schemas.microsoft.com/office/drawing/2014/main" id="{669431EF-D06D-4DEC-81E7-627ED396EB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5400000" flipH="1" flipV="1">
            <a:off x="1677203" y="5092700"/>
            <a:ext cx="171767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chemeClr val="accent2"/>
            </a:solidFill>
          </a:ln>
          <a:effectLst xmlns:a="http://schemas.openxmlformats.org/drawingml/2006/main">
            <a:outerShdw dist="20000" dir="5400000" rotWithShape="0">
              <a:srgbClr val="808080">
                <a:alpha val="37999"/>
              </a:srgbClr>
            </a:outerShdw>
          </a:effectLst>
        </p:spPr>
      </p:sp>
      <p:sp>
        <p:nvSpPr>
          <p:cNvPr id="19" name="Suora yhdysviiva 24">
            <a:extLst xmlns:a="http://schemas.openxmlformats.org/drawingml/2006/main">
              <a:ext uri="{FF2B5EF4-FFF2-40B4-BE49-F238E27FC236}">
                <a16:creationId xmlns:a16="http://schemas.microsoft.com/office/drawing/2014/main" id="{48A9DD18-7756-4723-A203-98A616DCFE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16200000" flipV="1">
            <a:off x="1136659" y="2866231"/>
            <a:ext cx="2795588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chemeClr val="tx2"/>
            </a:solidFill>
            <a:tailEnd type="triangle" w="med" len="med"/>
          </a:ln>
          <a:effectLst xmlns:a="http://schemas.openxmlformats.org/drawingml/2006/main">
            <a:outerShdw dist="20000" dir="5400000" rotWithShape="0">
              <a:srgbClr val="808080">
                <a:alpha val="37999"/>
              </a:srgbClr>
            </a:outerShdw>
          </a:effectLst>
        </p:spPr>
      </p:sp>
      <p:sp>
        <p:nvSpPr>
          <p:cNvPr id="21" name="Suora yhdysviiva 22">
            <a:extLst xmlns:a="http://schemas.openxmlformats.org/drawingml/2006/main">
              <a:ext uri="{FF2B5EF4-FFF2-40B4-BE49-F238E27FC236}">
                <a16:creationId xmlns:a16="http://schemas.microsoft.com/office/drawing/2014/main" id="{9AAD724F-E5CF-4A9B-B457-198FAE2483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164468" y="4241602"/>
            <a:ext cx="7532943" cy="50998"/>
          </a:xfrm>
          <a:prstGeom xmlns:a="http://schemas.openxmlformats.org/drawingml/2006/main" prst="line">
            <a:avLst/>
          </a:prstGeom>
          <a:ln xmlns:a="http://schemas.openxmlformats.org/drawingml/2006/main" w="38100">
            <a:tailEnd type="triangle" w="med" len="med"/>
          </a:ln>
        </p:spPr>
        <p:style>
          <a:lnRef xmlns:a="http://schemas.openxmlformats.org/drawingml/2006/main" idx="2">
            <a:schemeClr val="dk1"/>
          </a:lnRef>
          <a:fillRef xmlns:a="http://schemas.openxmlformats.org/drawingml/2006/main" idx="0">
            <a:schemeClr val="dk1"/>
          </a:fillRef>
          <a:effectRef xmlns:a="http://schemas.openxmlformats.org/drawingml/2006/main" idx="1">
            <a:schemeClr val="dk1"/>
          </a:effectRef>
          <a:fontRef xmlns:a="http://schemas.openxmlformats.org/drawingml/2006/main" idx="minor">
            <a:schemeClr val="tx1"/>
          </a:fontRef>
        </p:style>
      </p:sp>
      <p:sp>
        <p:nvSpPr>
          <p:cNvPr id="22" name="Ellipsi 21">
            <a:extLst xmlns:a="http://schemas.openxmlformats.org/drawingml/2006/main">
              <a:ext uri="{FF2B5EF4-FFF2-40B4-BE49-F238E27FC236}">
                <a16:creationId xmlns:a16="http://schemas.microsoft.com/office/drawing/2014/main" id="{77D47A36-6506-47E3-A5BF-B93A0553B0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2534" y="4586919"/>
            <a:ext cx="900091" cy="748233"/>
          </a:xfrm>
          <a:prstGeom xmlns:a="http://schemas.openxmlformats.org/drawingml/2006/main" prst="ellipse">
            <a:avLst/>
          </a:prstGeom>
          <a:solidFill xmlns:a="http://schemas.openxmlformats.org/drawingml/2006/main">
            <a:schemeClr val="tx2"/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b="1"/>
              <a:t>1</a:t>
            </a:r>
          </a:p>
        </p:txBody>
      </p:sp>
      <p:sp>
        <p:nvSpPr>
          <p:cNvPr id="23" name="Ellipsi 22">
            <a:extLst xmlns:a="http://schemas.openxmlformats.org/drawingml/2006/main">
              <a:ext uri="{FF2B5EF4-FFF2-40B4-BE49-F238E27FC236}">
                <a16:creationId xmlns:a16="http://schemas.microsoft.com/office/drawing/2014/main" id="{6EC4B7F6-EEA4-4313-BA91-D14545D6F8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2384" y="3732905"/>
            <a:ext cx="607284" cy="504827"/>
          </a:xfrm>
          <a:prstGeom xmlns:a="http://schemas.openxmlformats.org/drawingml/2006/main" prst="ellipse">
            <a:avLst/>
          </a:prstGeom>
          <a:solidFill xmlns:a="http://schemas.openxmlformats.org/drawingml/2006/main">
            <a:schemeClr val="tx2"/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b="1"/>
              <a:t>2</a:t>
            </a:r>
          </a:p>
        </p:txBody>
      </p:sp>
      <p:sp>
        <p:nvSpPr>
          <p:cNvPr id="24" name="Ellipsi 23">
            <a:extLst xmlns:a="http://schemas.openxmlformats.org/drawingml/2006/main">
              <a:ext uri="{FF2B5EF4-FFF2-40B4-BE49-F238E27FC236}">
                <a16:creationId xmlns:a16="http://schemas.microsoft.com/office/drawing/2014/main" id="{07F4927D-7D6D-4733-BBF3-FB1254CB33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94704" y="3404925"/>
            <a:ext cx="607284" cy="504827"/>
          </a:xfrm>
          <a:prstGeom xmlns:a="http://schemas.openxmlformats.org/drawingml/2006/main" prst="ellipse">
            <a:avLst/>
          </a:prstGeom>
          <a:solidFill xmlns:a="http://schemas.openxmlformats.org/drawingml/2006/main">
            <a:schemeClr val="tx2"/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b="1"/>
              <a:t>3</a:t>
            </a:r>
          </a:p>
        </p:txBody>
      </p:sp>
      <p:sp>
        <p:nvSpPr>
          <p:cNvPr id="25" name="Ellipsi 24">
            <a:extLst xmlns:a="http://schemas.openxmlformats.org/drawingml/2006/main">
              <a:ext uri="{FF2B5EF4-FFF2-40B4-BE49-F238E27FC236}">
                <a16:creationId xmlns:a16="http://schemas.microsoft.com/office/drawing/2014/main" id="{EE47B3AE-252B-4BA6-B865-101C1AEC66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575948" y="3341574"/>
            <a:ext cx="373252" cy="288879"/>
          </a:xfrm>
          <a:prstGeom xmlns:a="http://schemas.openxmlformats.org/drawingml/2006/main" prst="ellipse">
            <a:avLst/>
          </a:prstGeom>
          <a:solidFill xmlns:a="http://schemas.openxmlformats.org/drawingml/2006/main">
            <a:schemeClr val="tx2"/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b="1"/>
              <a:t>4</a:t>
            </a:r>
          </a:p>
        </p:txBody>
      </p:sp>
      <p:sp>
        <p:nvSpPr>
          <p:cNvPr id="26" name="Ellipsi 25">
            <a:extLst xmlns:a="http://schemas.openxmlformats.org/drawingml/2006/main">
              <a:ext uri="{FF2B5EF4-FFF2-40B4-BE49-F238E27FC236}">
                <a16:creationId xmlns:a16="http://schemas.microsoft.com/office/drawing/2014/main" id="{95252EDD-C970-47DD-901B-DD943C7741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850521" y="3244742"/>
            <a:ext cx="373252" cy="288879"/>
          </a:xfrm>
          <a:prstGeom xmlns:a="http://schemas.openxmlformats.org/drawingml/2006/main" prst="ellipse">
            <a:avLst/>
          </a:prstGeom>
          <a:solidFill xmlns:a="http://schemas.openxmlformats.org/drawingml/2006/main">
            <a:schemeClr val="tx2"/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b="1"/>
              <a:t>5</a:t>
            </a:r>
          </a:p>
        </p:txBody>
      </p:sp>
      <p:sp>
        <p:nvSpPr>
          <p:cNvPr id="27" name="Ellipsi 26">
            <a:extLst xmlns:a="http://schemas.openxmlformats.org/drawingml/2006/main">
              <a:ext uri="{FF2B5EF4-FFF2-40B4-BE49-F238E27FC236}">
                <a16:creationId xmlns:a16="http://schemas.microsoft.com/office/drawing/2014/main" id="{340D33A7-1588-4A14-A3E0-788432A1AD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5125094" y="3170340"/>
            <a:ext cx="373252" cy="288879"/>
          </a:xfrm>
          <a:prstGeom xmlns:a="http://schemas.openxmlformats.org/drawingml/2006/main" prst="ellipse">
            <a:avLst/>
          </a:prstGeom>
          <a:solidFill xmlns:a="http://schemas.openxmlformats.org/drawingml/2006/main">
            <a:schemeClr val="tx2"/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b="1"/>
              <a:t>6</a:t>
            </a:r>
          </a:p>
        </p:txBody>
      </p:sp>
      <p:sp>
        <p:nvSpPr>
          <p:cNvPr id="28" name="Ellipsi 27">
            <a:extLst xmlns:a="http://schemas.openxmlformats.org/drawingml/2006/main">
              <a:ext uri="{FF2B5EF4-FFF2-40B4-BE49-F238E27FC236}">
                <a16:creationId xmlns:a16="http://schemas.microsoft.com/office/drawing/2014/main" id="{CE71C26D-B066-4C0F-A743-CFD5ECE314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5333353" y="3351981"/>
            <a:ext cx="439566" cy="380924"/>
          </a:xfrm>
          <a:prstGeom xmlns:a="http://schemas.openxmlformats.org/drawingml/2006/main" prst="ellipse">
            <a:avLst/>
          </a:prstGeom>
          <a:solidFill xmlns:a="http://schemas.openxmlformats.org/drawingml/2006/main">
            <a:schemeClr val="tx2"/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b="1"/>
              <a:t>7</a:t>
            </a:r>
          </a:p>
        </p:txBody>
      </p:sp>
      <p:sp>
        <p:nvSpPr>
          <p:cNvPr id="33" name="Tekstiruutu 32">
            <a:extLst xmlns:a="http://schemas.openxmlformats.org/drawingml/2006/main">
              <a:ext uri="{FF2B5EF4-FFF2-40B4-BE49-F238E27FC236}">
                <a16:creationId xmlns:a16="http://schemas.microsoft.com/office/drawing/2014/main" id="{B56801FC-2A66-448A-B00D-CEDEF3C3A7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5822" y="5290565"/>
            <a:ext cx="1604546" cy="646331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46800" rIns="46800" anchor="t">
            <a:spAutoFit/>
          </a:bodyPr>
          <a:lstStyle xmlns:a="http://schemas.openxmlformats.org/drawingml/2006/main"/>
          <a:p xmlns:a="http://schemas.openxmlformats.org/drawingml/2006/main">
            <a:pPr>
              <a:spcAft>
                <a:spcPts val="600"/>
              </a:spcAft>
              <a:buClr>
                <a:schemeClr val="tx2"/>
              </a:buClr>
              <a:buNone/>
            </a:pPr>
            <a:r>
              <a:rPr sz="1200"/>
              <a:t>First negotiation is a major effort e.g. an investment</a:t>
            </a:r>
          </a:p>
        </p:txBody>
      </p:sp>
      <p:sp>
        <p:nvSpPr>
          <p:cNvPr id="35" name="Tekstiruutu 23">
            <a:extLst xmlns:a="http://schemas.openxmlformats.org/drawingml/2006/main">
              <a:ext uri="{FF2B5EF4-FFF2-40B4-BE49-F238E27FC236}">
                <a16:creationId xmlns:a16="http://schemas.microsoft.com/office/drawing/2014/main" id="{2CDA6EF4-FF82-47B5-9AF6-5B1E7155B3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867" y="1463631"/>
            <a:ext cx="1387861" cy="830997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wrap="square">
            <a:spAutoFit/>
          </a:bodyPr>
          <a:lstStyle xmlns:a="http://schemas.openxmlformats.org/drawingml/2006/main">
            <a:lvl1pPr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1pPr>
            <a:lvl2pPr marL="742950" indent="-28575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marL="1143000" indent="-228600"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marL="1600200" indent="-22860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marL="2057400" indent="-228600">
              <a:spcBef>
                <a:spcPct val="20000"/>
              </a:spcBef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marL="25146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marL="29718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marL="34290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marL="38862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 xmlns:a="http://schemas.openxmlformats.org/drawingml/2006/main">
            <a:pPr algn="r">
              <a:spcBef>
                <a:spcPct val="0"/>
              </a:spcBef>
              <a:buFontTx/>
              <a:buNone/>
            </a:pPr>
            <a:r>
              <a:rPr sz="1600" b="1">
                <a:latin typeface="+mj-lt"/>
                <a:ea typeface="+mj-lt"/>
                <a:cs typeface="+mj-lt"/>
              </a:rPr>
              <a:t>Cumulative negotiation benefit</a:t>
            </a:r>
          </a:p>
        </p:txBody>
      </p:sp>
      <p:graphicFrame>
        <p:nvGraphicFramePr>
          <p:cNvPr id="77" name="Table 10"/>
          <p:cNvGraphicFramePr/>
          <p:nvPr/>
        </p:nvGraphicFramePr>
        <p:xfrm>
          <a:off xmlns:a="http://schemas.openxmlformats.org/drawingml/2006/main" x="2536041" y="1088740"/>
          <a:ext xmlns:a="http://schemas.openxmlformats.org/drawingml/2006/main" cx="3236878" cy="304800"/>
        </p:xfrm>
        <a:graphic xmlns:a="http://schemas.openxmlformats.org/drawingml/2006/main"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36878"/>
              </a:tblGrid>
              <a:tr h="252413">
                <a:tc>
                  <a:txBody>
                    <a:bodyPr/>
                    <a:lstStyle/>
                    <a:p>
                      <a:r>
                        <a:rPr sz="1400">
                          <a:solidFill>
                            <a:schemeClr val="tx2"/>
                          </a:solidFill>
                        </a:rPr>
                        <a:t>Continuous Relationship Phase</a:t>
                      </a:r>
                    </a:p>
                  </a:txBody>
                  <a:tcPr marL="45720" marR="45720" marT="45720" marB="4572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solidFill>
                        <a:schemeClr val="tx2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8" name="Table 10"/>
          <p:cNvGraphicFramePr/>
          <p:nvPr/>
        </p:nvGraphicFramePr>
        <p:xfrm>
          <a:off xmlns:a="http://schemas.openxmlformats.org/drawingml/2006/main" x="271462" y="1089125"/>
          <a:ext xmlns:a="http://schemas.openxmlformats.org/drawingml/2006/main" cx="2233266" cy="304800"/>
        </p:xfrm>
        <a:graphic xmlns:a="http://schemas.openxmlformats.org/drawingml/2006/main"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3266"/>
              </a:tblGrid>
              <a:tr h="252413">
                <a:tc>
                  <a:txBody>
                    <a:bodyPr/>
                    <a:lstStyle/>
                    <a:p>
                      <a:r>
                        <a:rPr sz="1400">
                          <a:solidFill>
                            <a:schemeClr val="tx2"/>
                          </a:solidFill>
                        </a:rPr>
                        <a:t>Investment Phase</a:t>
                      </a:r>
                    </a:p>
                  </a:txBody>
                  <a:tcPr marL="45720" marR="45720" marT="45720" marB="4572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solidFill>
                        <a:schemeClr val="tx2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8" name="Tekstiruutu 23">
            <a:extLst xmlns:a="http://schemas.openxmlformats.org/drawingml/2006/main">
              <a:ext uri="{FF2B5EF4-FFF2-40B4-BE49-F238E27FC236}">
                <a16:creationId xmlns:a16="http://schemas.microsoft.com/office/drawing/2014/main" id="{ED212F79-4870-49B9-87FE-5DCA048F55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5641" y="3749158"/>
            <a:ext cx="660758" cy="338554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wrap="none">
            <a:spAutoFit/>
          </a:bodyPr>
          <a:lstStyle xmlns:a="http://schemas.openxmlformats.org/drawingml/2006/main">
            <a:lvl1pPr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1pPr>
            <a:lvl2pPr marL="742950" indent="-28575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marL="1143000" indent="-228600"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marL="1600200" indent="-22860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marL="2057400" indent="-228600">
              <a:spcBef>
                <a:spcPct val="20000"/>
              </a:spcBef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marL="25146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marL="29718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marL="34290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marL="38862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 xmlns:a="http://schemas.openxmlformats.org/drawingml/2006/main">
            <a:pPr>
              <a:spcBef>
                <a:spcPct val="0"/>
              </a:spcBef>
              <a:buFontTx/>
              <a:buNone/>
            </a:pPr>
            <a:r>
              <a:rPr sz="1600" b="1">
                <a:latin typeface="+mj-lt"/>
                <a:ea typeface="+mj-lt"/>
                <a:cs typeface="+mj-lt"/>
              </a:rPr>
              <a:t>Time</a:t>
            </a:r>
          </a:p>
        </p:txBody>
      </p:sp>
      <p:sp>
        <p:nvSpPr>
          <p:cNvPr id="41" name="Tekstiruutu 40">
            <a:extLst xmlns:a="http://schemas.openxmlformats.org/drawingml/2006/main">
              <a:ext uri="{FF2B5EF4-FFF2-40B4-BE49-F238E27FC236}">
                <a16:creationId xmlns:a16="http://schemas.microsoft.com/office/drawing/2014/main" id="{30894636-EA2F-4D26-B2AB-B98705913D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10348" y="2847174"/>
            <a:ext cx="1604546" cy="830997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46800" rIns="46800" anchor="t">
            <a:spAutoFit/>
          </a:bodyPr>
          <a:lstStyle xmlns:a="http://schemas.openxmlformats.org/drawingml/2006/main"/>
          <a:p xmlns:a="http://schemas.openxmlformats.org/drawingml/2006/main">
            <a:pPr>
              <a:spcAft>
                <a:spcPts val="600"/>
              </a:spcAft>
              <a:buClr>
                <a:schemeClr val="tx2"/>
              </a:buClr>
              <a:buNone/>
            </a:pPr>
            <a:r>
              <a:rPr sz="1200"/>
              <a:t>Second and third negotiations are much easier and benefits much higher </a:t>
            </a:r>
          </a:p>
        </p:txBody>
      </p:sp>
      <p:sp>
        <p:nvSpPr>
          <p:cNvPr id="29" name="Ellipsi 28">
            <a:extLst xmlns:a="http://schemas.openxmlformats.org/drawingml/2006/main">
              <a:ext uri="{FF2B5EF4-FFF2-40B4-BE49-F238E27FC236}">
                <a16:creationId xmlns:a16="http://schemas.microsoft.com/office/drawing/2014/main" id="{79115EC7-DB44-4B1A-ABE7-B56754BEC9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5706942" y="3032122"/>
            <a:ext cx="373252" cy="288879"/>
          </a:xfrm>
          <a:prstGeom xmlns:a="http://schemas.openxmlformats.org/drawingml/2006/main" prst="ellipse">
            <a:avLst/>
          </a:prstGeom>
          <a:solidFill xmlns:a="http://schemas.openxmlformats.org/drawingml/2006/main">
            <a:schemeClr val="tx2"/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b="1"/>
              <a:t>8</a:t>
            </a:r>
          </a:p>
        </p:txBody>
      </p:sp>
      <p:sp>
        <p:nvSpPr>
          <p:cNvPr id="30" name="Ellipsi 29">
            <a:extLst xmlns:a="http://schemas.openxmlformats.org/drawingml/2006/main">
              <a:ext uri="{FF2B5EF4-FFF2-40B4-BE49-F238E27FC236}">
                <a16:creationId xmlns:a16="http://schemas.microsoft.com/office/drawing/2014/main" id="{1520B6DD-86AA-42B8-98AE-C7C2B0A5C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5988418" y="2911555"/>
            <a:ext cx="373252" cy="288879"/>
          </a:xfrm>
          <a:prstGeom xmlns:a="http://schemas.openxmlformats.org/drawingml/2006/main" prst="ellipse">
            <a:avLst/>
          </a:prstGeom>
          <a:solidFill xmlns:a="http://schemas.openxmlformats.org/drawingml/2006/main">
            <a:schemeClr val="tx2"/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b="1"/>
              <a:t>9</a:t>
            </a:r>
          </a:p>
        </p:txBody>
      </p:sp>
      <p:sp>
        <p:nvSpPr>
          <p:cNvPr id="42" name="Tekstiruutu 41">
            <a:extLst xmlns:a="http://schemas.openxmlformats.org/drawingml/2006/main">
              <a:ext uri="{FF2B5EF4-FFF2-40B4-BE49-F238E27FC236}">
                <a16:creationId xmlns:a16="http://schemas.microsoft.com/office/drawing/2014/main" id="{77A1AA30-E821-4D44-82AF-0EC456831F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5819042" y="3441568"/>
            <a:ext cx="1604546" cy="276999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46800" rIns="46800" anchor="t">
            <a:spAutoFit/>
          </a:bodyPr>
          <a:lstStyle xmlns:a="http://schemas.openxmlformats.org/drawingml/2006/main"/>
          <a:p xmlns:a="http://schemas.openxmlformats.org/drawingml/2006/main">
            <a:pPr>
              <a:spcAft>
                <a:spcPts val="600"/>
              </a:spcAft>
              <a:buClr>
                <a:schemeClr val="tx2"/>
              </a:buClr>
              <a:buNone/>
            </a:pPr>
            <a:r>
              <a:rPr sz="1200"/>
              <a:t>Catch the falls!</a:t>
            </a:r>
          </a:p>
        </p:txBody>
      </p:sp>
      <p:sp>
        <p:nvSpPr>
          <p:cNvPr id="43" name="Ellipsi 42">
            <a:extLst xmlns:a="http://schemas.openxmlformats.org/drawingml/2006/main">
              <a:ext uri="{FF2B5EF4-FFF2-40B4-BE49-F238E27FC236}">
                <a16:creationId xmlns:a16="http://schemas.microsoft.com/office/drawing/2014/main" id="{CE41FFC9-A6C4-45D2-9E9D-DEE9527ADA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93769" y="5361318"/>
            <a:ext cx="607284" cy="504827"/>
          </a:xfrm>
          <a:prstGeom xmlns:a="http://schemas.openxmlformats.org/drawingml/2006/main" prst="ellipse">
            <a:avLst/>
          </a:prstGeom>
          <a:solidFill xmlns:a="http://schemas.openxmlformats.org/drawingml/2006/main">
            <a:schemeClr val="tx2"/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b="1"/>
              <a:t> </a:t>
            </a:r>
          </a:p>
        </p:txBody>
      </p:sp>
      <p:sp>
        <p:nvSpPr>
          <p:cNvPr id="44" name="Tekstiruutu 43">
            <a:extLst xmlns:a="http://schemas.openxmlformats.org/drawingml/2006/main">
              <a:ext uri="{FF2B5EF4-FFF2-40B4-BE49-F238E27FC236}">
                <a16:creationId xmlns:a16="http://schemas.microsoft.com/office/drawing/2014/main" id="{C7381AD1-C627-470F-BA7D-D597CBAAEF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0806" y="5305207"/>
            <a:ext cx="1604546" cy="646331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46800" rIns="46800" anchor="t">
            <a:spAutoFit/>
          </a:bodyPr>
          <a:lstStyle xmlns:a="http://schemas.openxmlformats.org/drawingml/2006/main"/>
          <a:p xmlns:a="http://schemas.openxmlformats.org/drawingml/2006/main">
            <a:pPr>
              <a:spcAft>
                <a:spcPts val="600"/>
              </a:spcAft>
              <a:buClr>
                <a:schemeClr val="tx2"/>
              </a:buClr>
              <a:buNone/>
            </a:pPr>
            <a:r>
              <a:rPr sz="1200"/>
              <a:t>Bubble size denotes negotiation effort i.e. investment</a:t>
            </a:r>
          </a:p>
        </p:txBody>
      </p:sp>
      <p:sp>
        <p:nvSpPr>
          <p:cNvPr id="48" name="Tekstiruutu 47">
            <a:extLst xmlns:a="http://schemas.openxmlformats.org/drawingml/2006/main">
              <a:ext uri="{FF2B5EF4-FFF2-40B4-BE49-F238E27FC236}">
                <a16:creationId xmlns:a16="http://schemas.microsoft.com/office/drawing/2014/main" id="{2999EF9E-7D91-4E3D-93E5-9C6494C1AF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09644" y="2445986"/>
            <a:ext cx="2491409" cy="276999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46800" rIns="46800" anchor="t">
            <a:spAutoFit/>
          </a:bodyPr>
          <a:lstStyle xmlns:a="http://schemas.openxmlformats.org/drawingml/2006/main"/>
          <a:p xmlns:a="http://schemas.openxmlformats.org/drawingml/2006/main">
            <a:pPr>
              <a:spcAft>
                <a:spcPts val="600"/>
              </a:spcAft>
              <a:buClr>
                <a:schemeClr val="tx2"/>
              </a:buClr>
              <a:buNone/>
            </a:pPr>
            <a:r>
              <a:rPr sz="1200"/>
              <a:t>The infinite game: New teams?</a:t>
            </a:r>
          </a:p>
        </p:txBody>
      </p:sp>
      <p:sp>
        <p:nvSpPr>
          <p:cNvPr id="55" name="Tekstiruutu 54">
            <a:extLst xmlns:a="http://schemas.openxmlformats.org/drawingml/2006/main">
              <a:ext uri="{FF2B5EF4-FFF2-40B4-BE49-F238E27FC236}">
                <a16:creationId xmlns:a16="http://schemas.microsoft.com/office/drawing/2014/main" id="{B43966F8-F4B4-421D-B59C-2C7CC70964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939883" y="56557"/>
            <a:ext cx="821360" cy="335172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none" lIns="46800" rIns="46800" anchor="t">
            <a:noAutofit/>
          </a:bodyPr>
          <a:lstStyle xmlns:a="http://schemas.openxmlformats.org/drawingml/2006/main"/>
          <a:p xmlns:a="http://schemas.openxmlformats.org/drawingml/2006/main">
            <a:pPr>
              <a:spcAft>
                <a:spcPts val="600"/>
              </a:spcAft>
              <a:buClr>
                <a:schemeClr val="tx2"/>
              </a:buClr>
              <a:buNone/>
            </a:pPr>
            <a:r>
              <a:rPr sz="600" b="1">
                <a:latin typeface="+mj-lt"/>
                <a:ea typeface="+mj-lt"/>
                <a:cs typeface="+mj-lt"/>
              </a:rPr>
              <a:t>PRINCIPLES</a:t>
            </a:r>
          </a:p>
        </p:txBody>
      </p:sp>
    </p:spTree>
    <p:extLst>
      <p:ext uri="{BB962C8B-B14F-4D97-AF65-F5344CB8AC3E}">
        <p14:creationId xmlns:p14="http://schemas.microsoft.com/office/powerpoint/2010/main" val="3946348309"/>
      </p:ext>
    </p:extLst>
  </p:cSld>
</p:sld>
</file>

<file path=ppt/slides/slide1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Dian numeron paikkamerkki 1">
            <a:extLst xmlns:a="http://schemas.openxmlformats.org/drawingml/2006/main">
              <a:ext uri="{FF2B5EF4-FFF2-40B4-BE49-F238E27FC236}">
                <a16:creationId xmlns:a16="http://schemas.microsoft.com/office/drawing/2014/main" id="{85A25044-041A-4916-8B38-15CFD6600C9F}"/>
              </a:ext>
            </a:extLst>
          </p:cNvPr>
          <p:cNvSpPr>
            <a:spLocks xmlns:a="http://schemas.openxmlformats.org/drawingml/2006/main" noGrp="1"/>
          </p:cNvSpPr>
          <p:nvPr>
            <p:ph type="sldNum" idx="16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</a:pPr>
            <a:fld id="{4DB16885-0D3F-A391-B669-3211DB3B26E8}" type="slidenum">
              <a:t>12</a:t>
            </a:fld>
          </a:p>
        </p:txBody>
      </p:sp>
      <p:sp>
        <p:nvSpPr>
          <p:cNvPr id="3" name="Otsikko 2">
            <a:extLst xmlns:a="http://schemas.openxmlformats.org/drawingml/2006/main">
              <a:ext uri="{FF2B5EF4-FFF2-40B4-BE49-F238E27FC236}">
                <a16:creationId xmlns:a16="http://schemas.microsoft.com/office/drawing/2014/main" id="{B7860491-2EFA-4D10-900E-03EBA0C8B61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>
                <a:latin typeface="+mj-lt"/>
                <a:ea typeface="+mj-lt"/>
                <a:cs typeface="+mj-lt"/>
              </a:rPr>
              <a:t>Prepare the moments that shape the room</a:t>
            </a:r>
          </a:p>
        </p:txBody>
      </p:sp>
      <p:pic>
        <p:nvPicPr>
          <p:cNvPr id="33" name="Kuva 9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ad0234e4cd44241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9296801" y="-4376"/>
            <a:ext cx="609199" cy="589060"/>
          </a:xfrm>
          <a:prstGeom xmlns:a="http://schemas.openxmlformats.org/drawingml/2006/main" prst="rect">
            <a:avLst/>
          </a:prstGeom>
        </p:spPr>
      </p:pic>
      <p:sp>
        <p:nvSpPr>
          <p:cNvPr id="17" name="Suorakulmio 16">
            <a:extLst xmlns:a="http://schemas.openxmlformats.org/drawingml/2006/main">
              <a:ext uri="{FF2B5EF4-FFF2-40B4-BE49-F238E27FC236}">
                <a16:creationId xmlns:a16="http://schemas.microsoft.com/office/drawing/2014/main" id="{C2C83805-9212-499A-8724-A4E04358B2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3324231" y="1771463"/>
            <a:ext cx="2268252" cy="3827987"/>
          </a:xfrm>
          <a:prstGeom xmlns:a="http://schemas.openxmlformats.org/drawingml/2006/main" prst="rect">
            <a:avLst/>
          </a:prstGeom>
        </p:spPr>
        <p:style>
          <a:lnRef xmlns:a="http://schemas.openxmlformats.org/drawingml/2006/main" idx="3">
            <a:schemeClr val="lt1"/>
          </a:lnRef>
          <a:fillRef xmlns:a="http://schemas.openxmlformats.org/drawingml/2006/main" idx="1">
            <a:schemeClr val="accent3"/>
          </a:fillRef>
          <a:effectRef xmlns:a="http://schemas.openxmlformats.org/drawingml/2006/main" idx="1">
            <a:schemeClr val="accent3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marL="285750" indent="-285750">
              <a:buFont typeface="Arial"/>
              <a:buChar char="•"/>
            </a:pPr>
          </a:p>
          <a:p xmlns:a="http://schemas.openxmlformats.org/drawingml/2006/main">
            <a:pPr marL="285750" indent="-285750">
              <a:buFont typeface="Arial"/>
              <a:buChar char="•"/>
            </a:pPr>
          </a:p>
          <a:p xmlns:a="http://schemas.openxmlformats.org/drawingml/2006/main">
            <a:pPr marL="285750" indent="-285750" algn="ctr">
              <a:buFont typeface="Arial"/>
              <a:buChar char="•"/>
            </a:pPr>
          </a:p>
          <a:p xmlns:a="http://schemas.openxmlformats.org/drawingml/2006/main">
            <a:pPr algn="ctr">
              <a:buNone/>
            </a:pPr>
            <a:r>
              <a:rPr b="1"/>
              <a:t>First Impressions</a:t>
            </a:r>
          </a:p>
          <a:p xmlns:a="http://schemas.openxmlformats.org/drawingml/2006/main">
            <a:pPr marL="285750" indent="-285750">
              <a:buFont typeface="Arial"/>
              <a:buChar char="•"/>
            </a:pPr>
          </a:p>
          <a:p xmlns:a="http://schemas.openxmlformats.org/drawingml/2006/main">
            <a:pPr marL="285750" indent="-285750">
              <a:buFont typeface="Arial"/>
              <a:buChar char="•"/>
            </a:pPr>
            <a:r>
              <a:t>Physical</a:t>
            </a:r>
          </a:p>
          <a:p xmlns:a="http://schemas.openxmlformats.org/drawingml/2006/main">
            <a:pPr marL="285750" indent="-285750">
              <a:buFont typeface="Arial"/>
              <a:buChar char="•"/>
            </a:pPr>
            <a:r>
              <a:t>Happy Low Status</a:t>
            </a:r>
          </a:p>
          <a:p xmlns:a="http://schemas.openxmlformats.org/drawingml/2006/main">
            <a:pPr marL="285750" indent="-285750">
              <a:buFont typeface="Arial"/>
              <a:buChar char="•"/>
            </a:pPr>
            <a:r>
              <a:t>Pre-meeting work</a:t>
            </a:r>
          </a:p>
          <a:p xmlns:a="http://schemas.openxmlformats.org/drawingml/2006/main">
            <a:pPr marL="285750" indent="-285750">
              <a:buFont typeface="Arial"/>
              <a:buChar char="•"/>
            </a:pPr>
            <a:r>
              <a:t>References</a:t>
            </a:r>
          </a:p>
        </p:txBody>
      </p:sp>
      <p:pic>
        <p:nvPicPr>
          <p:cNvPr id="35" name="Kuva 19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cc74ba252414c4c">
            <a:extLst>
              <a:ext uri="{96DAC541-7B7A-43D3-8B79-37D633B846F1}">
                <asvg:svgBlip xmlns:asvg="http://schemas.microsoft.com/office/drawing/2016/SVG/main" r:embed="R5f00556d29fe4631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rot="0" flipH="0" flipV="0">
            <a:off x="4001157" y="1999145"/>
            <a:ext cx="914400" cy="961083"/>
          </a:xfrm>
          <a:prstGeom xmlns:a="http://schemas.openxmlformats.org/drawingml/2006/main" prst="rect">
            <a:avLst/>
          </a:prstGeom>
        </p:spPr>
      </p:pic>
      <p:sp>
        <p:nvSpPr>
          <p:cNvPr id="9" name="Suorakulmio 8">
            <a:extLst xmlns:a="http://schemas.openxmlformats.org/drawingml/2006/main">
              <a:ext uri="{FF2B5EF4-FFF2-40B4-BE49-F238E27FC236}">
                <a16:creationId xmlns:a16="http://schemas.microsoft.com/office/drawing/2014/main" id="{30AEBC4F-864F-4095-A6EB-817F1E30F5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15342" y="1761252"/>
            <a:ext cx="2268252" cy="3827987"/>
          </a:xfrm>
          <a:prstGeom xmlns:a="http://schemas.openxmlformats.org/drawingml/2006/main" prst="rect">
            <a:avLst/>
          </a:prstGeom>
        </p:spPr>
        <p:style>
          <a:lnRef xmlns:a="http://schemas.openxmlformats.org/drawingml/2006/main" idx="3">
            <a:schemeClr val="lt1"/>
          </a:lnRef>
          <a:fillRef xmlns:a="http://schemas.openxmlformats.org/drawingml/2006/main" idx="1">
            <a:schemeClr val="accent3"/>
          </a:fillRef>
          <a:effectRef xmlns:a="http://schemas.openxmlformats.org/drawingml/2006/main" idx="1">
            <a:schemeClr val="accent3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marL="285750" indent="-285750">
              <a:buFont typeface="Arial"/>
              <a:buChar char="•"/>
            </a:pPr>
          </a:p>
          <a:p xmlns:a="http://schemas.openxmlformats.org/drawingml/2006/main">
            <a:pPr marL="285750" indent="-285750">
              <a:buFont typeface="Arial"/>
              <a:buChar char="•"/>
            </a:pPr>
          </a:p>
          <a:p xmlns:a="http://schemas.openxmlformats.org/drawingml/2006/main">
            <a:pPr marL="285750" indent="-285750">
              <a:buFont typeface="Arial"/>
              <a:buChar char="•"/>
            </a:pPr>
          </a:p>
          <a:p xmlns:a="http://schemas.openxmlformats.org/drawingml/2006/main">
            <a:pPr marL="285750" indent="-285750" algn="ctr">
              <a:buFont typeface="Arial"/>
              <a:buChar char="•"/>
            </a:pPr>
          </a:p>
          <a:p xmlns:a="http://schemas.openxmlformats.org/drawingml/2006/main">
            <a:pPr algn="ctr">
              <a:buNone/>
            </a:pPr>
            <a:r>
              <a:rPr b="1"/>
              <a:t>Anchoring</a:t>
            </a:r>
          </a:p>
          <a:p xmlns:a="http://schemas.openxmlformats.org/drawingml/2006/main">
            <a:pPr marL="285750" indent="-285750">
              <a:buFont typeface="Arial"/>
              <a:buChar char="•"/>
            </a:pPr>
          </a:p>
          <a:p xmlns:a="http://schemas.openxmlformats.org/drawingml/2006/main">
            <a:pPr marL="285750" indent="-285750">
              <a:buFont typeface="Arial"/>
              <a:buChar char="•"/>
            </a:pPr>
            <a:r>
              <a:t>First</a:t>
            </a:r>
          </a:p>
          <a:p xmlns:a="http://schemas.openxmlformats.org/drawingml/2006/main">
            <a:pPr marL="285750" indent="-285750">
              <a:buFont typeface="Arial"/>
              <a:buChar char="•"/>
            </a:pPr>
            <a:r>
              <a:t>Referenced</a:t>
            </a:r>
          </a:p>
          <a:p xmlns:a="http://schemas.openxmlformats.org/drawingml/2006/main">
            <a:pPr marL="285750" indent="-285750">
              <a:buFont typeface="Arial"/>
              <a:buChar char="•"/>
            </a:pPr>
            <a:r>
              <a:t>Not rounded</a:t>
            </a:r>
          </a:p>
          <a:p xmlns:a="http://schemas.openxmlformats.org/drawingml/2006/main">
            <a:pPr algn="ctr">
              <a:buNone/>
            </a:pPr>
          </a:p>
          <a:p xmlns:a="http://schemas.openxmlformats.org/drawingml/2006/main">
            <a:pPr algn="ctr">
              <a:buNone/>
            </a:pPr>
            <a:r>
              <a:rPr sz="1400"/>
              <a:t>“€64 per hour, based on last year average for this service level for your competitors”</a:t>
            </a:r>
          </a:p>
        </p:txBody>
      </p:sp>
      <p:pic>
        <p:nvPicPr>
          <p:cNvPr id="37" name="Kuva 2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1067ce3507f4cb2">
            <a:extLst>
              <a:ext uri="{96DAC541-7B7A-43D3-8B79-37D633B846F1}">
                <asvg:svgBlip xmlns:asvg="http://schemas.microsoft.com/office/drawing/2016/SVG/main" r:embed="R9739f4f368a74848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rot="0" flipH="0" flipV="0">
            <a:off x="1333146" y="1927954"/>
            <a:ext cx="811542" cy="852974"/>
          </a:xfrm>
          <a:prstGeom xmlns:a="http://schemas.openxmlformats.org/drawingml/2006/main" prst="rect">
            <a:avLst/>
          </a:prstGeom>
        </p:spPr>
      </p:pic>
      <p:sp>
        <p:nvSpPr>
          <p:cNvPr id="26" name="Suorakulmio 25">
            <a:extLst xmlns:a="http://schemas.openxmlformats.org/drawingml/2006/main">
              <a:ext uri="{FF2B5EF4-FFF2-40B4-BE49-F238E27FC236}">
                <a16:creationId xmlns:a16="http://schemas.microsoft.com/office/drawing/2014/main" id="{734F2CA3-3EBF-4E59-AD62-ADE84184F9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086120" y="1761252"/>
            <a:ext cx="2268252" cy="3827987"/>
          </a:xfrm>
          <a:prstGeom xmlns:a="http://schemas.openxmlformats.org/drawingml/2006/main" prst="rect">
            <a:avLst/>
          </a:prstGeom>
        </p:spPr>
        <p:style>
          <a:lnRef xmlns:a="http://schemas.openxmlformats.org/drawingml/2006/main" idx="3">
            <a:schemeClr val="lt1"/>
          </a:lnRef>
          <a:fillRef xmlns:a="http://schemas.openxmlformats.org/drawingml/2006/main" idx="1">
            <a:schemeClr val="accent3"/>
          </a:fillRef>
          <a:effectRef xmlns:a="http://schemas.openxmlformats.org/drawingml/2006/main" idx="1">
            <a:schemeClr val="accent3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marL="285750" indent="-285750">
              <a:buFont typeface="Arial"/>
              <a:buChar char="•"/>
            </a:pPr>
          </a:p>
          <a:p xmlns:a="http://schemas.openxmlformats.org/drawingml/2006/main">
            <a:pPr algn="ctr">
              <a:buNone/>
            </a:pPr>
          </a:p>
          <a:p xmlns:a="http://schemas.openxmlformats.org/drawingml/2006/main">
            <a:pPr algn="ctr">
              <a:buNone/>
            </a:pPr>
          </a:p>
          <a:p xmlns:a="http://schemas.openxmlformats.org/drawingml/2006/main">
            <a:pPr algn="ctr">
              <a:buNone/>
            </a:pPr>
            <a:r>
              <a:rPr b="1"/>
              <a:t>Network Theory</a:t>
            </a:r>
          </a:p>
          <a:p xmlns:a="http://schemas.openxmlformats.org/drawingml/2006/main">
            <a:pPr marL="285750" indent="-285750">
              <a:buFont typeface="Arial"/>
              <a:buChar char="•"/>
            </a:pPr>
          </a:p>
          <a:p xmlns:a="http://schemas.openxmlformats.org/drawingml/2006/main">
            <a:pPr marL="285750" indent="-285750">
              <a:buFont typeface="Arial"/>
              <a:buChar char="•"/>
            </a:pPr>
            <a:r>
              <a:t>LinkedIn&gt;1000</a:t>
            </a:r>
          </a:p>
          <a:p xmlns:a="http://schemas.openxmlformats.org/drawingml/2006/main">
            <a:pPr marL="285750" indent="-285750">
              <a:buFont typeface="Arial"/>
              <a:buChar char="•"/>
            </a:pPr>
            <a:r>
              <a:t>Personal References</a:t>
            </a:r>
          </a:p>
          <a:p xmlns:a="http://schemas.openxmlformats.org/drawingml/2006/main">
            <a:pPr marL="285750" indent="-285750">
              <a:buFont typeface="Arial"/>
              <a:buChar char="•"/>
            </a:pPr>
            <a:r>
              <a:t>Critical nodes</a:t>
            </a:r>
          </a:p>
          <a:p xmlns:a="http://schemas.openxmlformats.org/drawingml/2006/main">
            <a:pPr marL="285750" indent="-285750">
              <a:buFont typeface="Arial"/>
              <a:buChar char="•"/>
            </a:pPr>
            <a:r>
              <a:t>Optionality</a:t>
            </a:r>
          </a:p>
          <a:p xmlns:a="http://schemas.openxmlformats.org/drawingml/2006/main">
            <a:pPr marL="285750" indent="-285750">
              <a:buFont typeface="Arial"/>
              <a:buChar char="•"/>
            </a:pPr>
            <a:r>
              <a:t>Trust</a:t>
            </a:r>
          </a:p>
        </p:txBody>
      </p:sp>
      <p:pic>
        <p:nvPicPr>
          <p:cNvPr id="39" name="Kuva 28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b5e75b04e3742de">
            <a:extLst>
              <a:ext uri="{96DAC541-7B7A-43D3-8B79-37D633B846F1}">
                <asvg:svgBlip xmlns:asvg="http://schemas.microsoft.com/office/drawing/2016/SVG/main" r:embed="R958bfbeda9424f12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rot="0" flipH="0" flipV="0">
            <a:off x="6763046" y="1911789"/>
            <a:ext cx="914400" cy="961083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437708"/>
      </p:ext>
    </p:extLst>
  </p:cSld>
</p:sld>
</file>

<file path=ppt/slides/slide1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Rectangle 4" hidden="1">
            <a:extLst xmlns:a="http://schemas.openxmlformats.org/drawingml/2006/main">
              <a:ext uri="{FF2B5EF4-FFF2-40B4-BE49-F238E27FC236}">
                <a16:creationId xmlns:a16="http://schemas.microsoft.com/office/drawing/2014/main" id="{CC5F4660-8951-48DA-A24E-AD33F43C33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58750" cy="15875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tx2"/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vert="horz" wrap="non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pic>
        <p:nvPicPr>
          <p:cNvPr id="17" name="Picture 9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d2d5f33731ec4f4b"/>
          <a:srcRect xmlns:a="http://schemas.openxmlformats.org/drawingml/2006/main" l="15791" t="0" r="8443" b="0"/>
          <a:stretch xmlns:a="http://schemas.openxmlformats.org/drawingml/2006/main"/>
        </p:blipFill>
        <p:spPr>
          <a:xfrm xmlns:a="http://schemas.openxmlformats.org/drawingml/2006/main" rot="0" flipH="0" flipV="0">
            <a:off x="3000" y="0"/>
            <a:ext cx="9900000" cy="6858000"/>
          </a:xfrm>
          <a:prstGeom xmlns:a="http://schemas.openxmlformats.org/drawingml/2006/main" prst="rect">
            <a:avLst/>
          </a:prstGeom>
        </p:spPr>
      </p:pic>
      <p:sp>
        <p:nvSpPr>
          <p:cNvPr id="13" name="Rectangle 12">
            <a:extLst xmlns:a="http://schemas.openxmlformats.org/drawingml/2006/main">
              <a:ext uri="{FF2B5EF4-FFF2-40B4-BE49-F238E27FC236}">
                <a16:creationId xmlns:a16="http://schemas.microsoft.com/office/drawing/2014/main" id="{BDA62663-C1DB-474F-B5F4-21CDC94336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3000" y="0"/>
            <a:ext cx="9900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3F77">
              <a:alpha val="30980"/>
            </a:srgbClr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2" name="Subtitle 1">
            <a:extLst xmlns:a="http://schemas.openxmlformats.org/drawingml/2006/main">
              <a:ext uri="{FF2B5EF4-FFF2-40B4-BE49-F238E27FC236}">
                <a16:creationId xmlns:a16="http://schemas.microsoft.com/office/drawing/2014/main" id="{C9882A25-09DA-4BF1-A1EF-800B0475A93E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689719" y="4797152"/>
            <a:ext cx="6930970" cy="648072"/>
          </a:xfrm>
        </p:spPr>
        <p:txBody>
          <a:bodyPr xmlns:a="http://schemas.openxmlformats.org/drawingml/2006/main">
            <a:normAutofit fontScale="88593" lnSpcReduction="20000"/>
          </a:bodyPr>
          <a:lstStyle xmlns:a="http://schemas.openxmlformats.org/drawingml/2006/main"/>
          <a:p xmlns:a="http://schemas.openxmlformats.org/drawingml/2006/main">
            <a:r>
              <a:rPr i="1">
                <a:solidFill>
                  <a:schemeClr val="bg1"/>
                </a:solidFill>
                <a:latin typeface="+mj-lt"/>
                <a:ea typeface="+mj-lt"/>
                <a:cs typeface="+mj-lt"/>
              </a:rPr>
              <a:t>Sami Miettinen</a:t>
            </a:r>
          </a:p>
          <a:p xmlns:a="http://schemas.openxmlformats.org/drawingml/2006/main">
            <a:r>
              <a:rPr i="1">
                <a:solidFill>
                  <a:schemeClr val="bg1"/>
                </a:solidFill>
                <a:latin typeface="+mj-lt"/>
                <a:ea typeface="+mj-lt"/>
                <a:cs typeface="+mj-lt"/>
              </a:rPr>
              <a:t>www.neuvottelija.com/negotiation/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rPr i="1">
                <a:solidFill>
                  <a:schemeClr val="bg1"/>
                </a:solidFill>
                <a:latin typeface="+mj-lt"/>
                <a:ea typeface="+mj-lt"/>
                <a:cs typeface="+mj-lt"/>
              </a:rPr>
              <a:t>Definitive English corpus and training</a:t>
            </a:r>
          </a:p>
        </p:txBody>
      </p:sp>
      <p:sp>
        <p:nvSpPr>
          <p:cNvPr id="3" name="Title 2">
            <a:extLst xmlns:a="http://schemas.openxmlformats.org/drawingml/2006/main">
              <a:ext uri="{FF2B5EF4-FFF2-40B4-BE49-F238E27FC236}">
                <a16:creationId xmlns:a16="http://schemas.microsoft.com/office/drawing/2014/main" id="{19FC9DEC-5994-4DC8-A826-D0CBEC0A5CE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687076" y="4037051"/>
            <a:ext cx="6933614" cy="56860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b="1">
                <a:solidFill>
                  <a:schemeClr val="bg1"/>
                </a:solidFill>
                <a:latin typeface="+mj-lt"/>
                <a:ea typeface="+mj-lt"/>
                <a:cs typeface="+mj-lt"/>
              </a:rPr>
              <a:t>Practice. Debrief. Repeat.</a:t>
            </a:r>
          </a:p>
        </p:txBody>
      </p:sp>
      <p:pic>
        <p:nvPicPr>
          <p:cNvPr id="21" name="Picture 7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0e249a998dc4a0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437809" y="4092488"/>
            <a:ext cx="1023270" cy="1026339"/>
          </a:xfrm>
          <a:prstGeom xmlns:a="http://schemas.openxmlformats.org/drawingml/2006/main" prst="rect">
            <a:avLst/>
          </a:prstGeom>
        </p:spPr>
      </p:pic>
      <p:sp>
        <p:nvSpPr>
          <p:cNvPr id="9" name="Rectangle 11">
            <a:extLst xmlns:a="http://schemas.openxmlformats.org/drawingml/2006/main">
              <a:ext uri="{FF2B5EF4-FFF2-40B4-BE49-F238E27FC236}">
                <a16:creationId xmlns:a16="http://schemas.microsoft.com/office/drawing/2014/main" id="{D50671FE-4F7A-40FB-95F2-8DA7FE43E2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3360" y="5150525"/>
            <a:ext cx="1512168" cy="39624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>
              <a:lnSpc>
                <a:spcPts val="1200"/>
              </a:lnSpc>
              <a:spcAft>
                <a:spcPts val="200"/>
              </a:spcAft>
              <a:buNone/>
            </a:pPr>
            <a:r>
              <a:rPr sz="1100" i="1">
                <a:solidFill>
                  <a:schemeClr val="bg1"/>
                </a:solidFill>
                <a:latin typeface="+mj-lt"/>
                <a:ea typeface="+mj-lt"/>
                <a:cs typeface="+mj-lt"/>
              </a:rPr>
              <a:t>Ars · Imitatio · Exercitio</a:t>
            </a:r>
          </a:p>
        </p:txBody>
      </p:sp>
      <p:sp>
        <p:nvSpPr>
          <p:cNvPr id="6" name="Suorakulmio 5">
            <a:extLst xmlns:a="http://schemas.openxmlformats.org/drawingml/2006/main">
              <a:ext uri="{FF2B5EF4-FFF2-40B4-BE49-F238E27FC236}">
                <a16:creationId xmlns:a16="http://schemas.microsoft.com/office/drawing/2014/main" id="{A775161E-759C-472C-8934-17D123AA0E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7106" y="6658405"/>
            <a:ext cx="2092239" cy="21544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none">
            <a:spAutoFit/>
          </a:bodyPr>
          <a:lstStyle xmlns:a="http://schemas.openxmlformats.org/drawingml/2006/main"/>
          <a:p xmlns:a="http://schemas.openxmlformats.org/drawingml/2006/main">
            <a:r>
              <a:rPr sz="800">
                <a:solidFill>
                  <a:schemeClr val="bg1"/>
                </a:solidFill>
                <a:latin typeface="+mj-lt"/>
                <a:ea typeface="+mj-lt"/>
                <a:cs typeface="+mj-lt"/>
              </a:rPr>
              <a:t>Framework: Miettinen &amp; Torkki · © 2026</a:t>
            </a:r>
          </a:p>
        </p:txBody>
      </p:sp>
    </p:spTree>
    <p:extLst>
      <p:ext uri="{BB962C8B-B14F-4D97-AF65-F5344CB8AC3E}">
        <p14:creationId xmlns:p14="http://schemas.microsoft.com/office/powerpoint/2010/main" val="572403062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Dian numeron paikkamerkki 1">
            <a:extLst xmlns:a="http://schemas.openxmlformats.org/drawingml/2006/main">
              <a:ext uri="{FF2B5EF4-FFF2-40B4-BE49-F238E27FC236}">
                <a16:creationId xmlns:a16="http://schemas.microsoft.com/office/drawing/2014/main" id="{5AB7E1FA-3277-4F64-A65B-C9C183E4FE24}"/>
              </a:ext>
            </a:extLst>
          </p:cNvPr>
          <p:cNvSpPr>
            <a:spLocks xmlns:a="http://schemas.openxmlformats.org/drawingml/2006/main" noGrp="1"/>
          </p:cNvSpPr>
          <p:nvPr>
            <p:ph type="sldNum" idx="16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</a:pPr>
            <a:fld id="{E2598689-54C9-18A7-3A19-ED76AA08988F}" type="slidenum">
              <a:t>2</a:t>
            </a:fld>
          </a:p>
        </p:txBody>
      </p:sp>
      <p:sp>
        <p:nvSpPr>
          <p:cNvPr id="3" name="Otsikko 2">
            <a:extLst xmlns:a="http://schemas.openxmlformats.org/drawingml/2006/main">
              <a:ext uri="{FF2B5EF4-FFF2-40B4-BE49-F238E27FC236}">
                <a16:creationId xmlns:a16="http://schemas.microsoft.com/office/drawing/2014/main" id="{149778A6-7981-4278-8C02-B260EBFC0B2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>
                <a:latin typeface="+mj-lt"/>
                <a:ea typeface="+mj-lt"/>
                <a:cs typeface="+mj-lt"/>
              </a:rPr>
              <a:t>Four dimensions make one negotiation system</a:t>
            </a:r>
          </a:p>
        </p:txBody>
      </p:sp>
      <p:sp>
        <p:nvSpPr>
          <p:cNvPr id="6" name="Text Box 10">
            <a:extLst xmlns:a="http://schemas.openxmlformats.org/drawingml/2006/main">
              <a:ext uri="{FF2B5EF4-FFF2-40B4-BE49-F238E27FC236}">
                <a16:creationId xmlns:a16="http://schemas.microsoft.com/office/drawing/2014/main" id="{2D5944BA-1AC2-4E63-8534-61B7A552FC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2856" y="1349375"/>
            <a:ext cx="2429319" cy="430887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wrap="none">
            <a:spAutoFit/>
          </a:bodyPr>
          <a:lstStyle xmlns:a="http://schemas.openxmlformats.org/drawingml/2006/main">
            <a:lvl1pPr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1pPr>
            <a:lvl2pPr marL="742950" indent="-28575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marL="1143000" indent="-228600"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marL="1600200" indent="-22860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marL="2057400" indent="-228600">
              <a:spcBef>
                <a:spcPct val="20000"/>
              </a:spcBef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marL="25146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marL="29718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marL="34290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marL="38862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 xmlns:a="http://schemas.openxmlformats.org/drawingml/2006/main">
            <a:pPr>
              <a:spcBef>
                <a:spcPct val="0"/>
              </a:spcBef>
              <a:buFontTx/>
              <a:buNone/>
            </a:pPr>
            <a:r>
              <a:rPr sz="2200" b="1">
                <a:latin typeface="Arial"/>
                <a:ea typeface="Arial"/>
                <a:cs typeface="Arial"/>
              </a:rPr>
              <a:t>1 – Power (Valta)</a:t>
            </a:r>
          </a:p>
        </p:txBody>
      </p:sp>
      <p:sp>
        <p:nvSpPr>
          <p:cNvPr id="7" name="Text Box 11">
            <a:extLst xmlns:a="http://schemas.openxmlformats.org/drawingml/2006/main">
              <a:ext uri="{FF2B5EF4-FFF2-40B4-BE49-F238E27FC236}">
                <a16:creationId xmlns:a16="http://schemas.microsoft.com/office/drawing/2014/main" id="{1FBC624C-DC01-4808-AE75-CF66BA6B85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6719" y="1349375"/>
            <a:ext cx="3992568" cy="430887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wrap="none">
            <a:spAutoFit/>
          </a:bodyPr>
          <a:lstStyle xmlns:a="http://schemas.openxmlformats.org/drawingml/2006/main">
            <a:lvl1pPr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1pPr>
            <a:lvl2pPr marL="742950" indent="-28575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marL="1143000" indent="-228600"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marL="1600200" indent="-22860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marL="2057400" indent="-228600">
              <a:spcBef>
                <a:spcPct val="20000"/>
              </a:spcBef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marL="25146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marL="29718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marL="34290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marL="38862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 xmlns:a="http://schemas.openxmlformats.org/drawingml/2006/main">
            <a:pPr>
              <a:spcBef>
                <a:spcPct val="0"/>
              </a:spcBef>
              <a:buFontTx/>
              <a:buNone/>
            </a:pPr>
            <a:r>
              <a:rPr sz="2200" b="1">
                <a:latin typeface="Arial"/>
                <a:ea typeface="Arial"/>
                <a:cs typeface="Arial"/>
              </a:rPr>
              <a:t>2 – Analytics (Analyyttisyys)</a:t>
            </a:r>
          </a:p>
        </p:txBody>
      </p:sp>
      <p:sp>
        <p:nvSpPr>
          <p:cNvPr id="8" name="Text Box 12">
            <a:extLst xmlns:a="http://schemas.openxmlformats.org/drawingml/2006/main">
              <a:ext uri="{FF2B5EF4-FFF2-40B4-BE49-F238E27FC236}">
                <a16:creationId xmlns:a16="http://schemas.microsoft.com/office/drawing/2014/main" id="{7AFDE317-1B67-4806-AE4B-927FE32E04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119" y="3903663"/>
            <a:ext cx="4097597" cy="430887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wrap="none">
            <a:spAutoFit/>
          </a:bodyPr>
          <a:lstStyle xmlns:a="http://schemas.openxmlformats.org/drawingml/2006/main">
            <a:lvl1pPr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1pPr>
            <a:lvl2pPr marL="742950" indent="-28575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marL="1143000" indent="-228600"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marL="1600200" indent="-22860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marL="2057400" indent="-228600">
              <a:spcBef>
                <a:spcPct val="20000"/>
              </a:spcBef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marL="25146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marL="29718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marL="34290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marL="38862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 xmlns:a="http://schemas.openxmlformats.org/drawingml/2006/main">
            <a:pPr>
              <a:spcBef>
                <a:spcPct val="0"/>
              </a:spcBef>
              <a:buFontTx/>
              <a:buNone/>
            </a:pPr>
            <a:r>
              <a:rPr sz="2200" b="1">
                <a:latin typeface="Arial"/>
                <a:ea typeface="Arial"/>
                <a:cs typeface="Arial"/>
              </a:rPr>
              <a:t>3 – Interaction (Sosiaalisuus)</a:t>
            </a:r>
          </a:p>
        </p:txBody>
      </p:sp>
      <p:sp>
        <p:nvSpPr>
          <p:cNvPr id="9" name="Text Box 13">
            <a:extLst xmlns:a="http://schemas.openxmlformats.org/drawingml/2006/main">
              <a:ext uri="{FF2B5EF4-FFF2-40B4-BE49-F238E27FC236}">
                <a16:creationId xmlns:a16="http://schemas.microsoft.com/office/drawing/2014/main" id="{D1463B9B-0AD6-4B2B-B008-B5689BF7AA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11306" y="3903663"/>
            <a:ext cx="4519186" cy="430887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wrap="none">
            <a:spAutoFit/>
          </a:bodyPr>
          <a:lstStyle xmlns:a="http://schemas.openxmlformats.org/drawingml/2006/main">
            <a:lvl1pPr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1pPr>
            <a:lvl2pPr marL="742950" indent="-28575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marL="1143000" indent="-228600"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marL="1600200" indent="-22860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marL="2057400" indent="-228600">
              <a:spcBef>
                <a:spcPct val="20000"/>
              </a:spcBef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marL="25146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marL="29718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marL="34290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marL="38862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 xmlns:a="http://schemas.openxmlformats.org/drawingml/2006/main">
            <a:pPr>
              <a:spcBef>
                <a:spcPct val="0"/>
              </a:spcBef>
              <a:buFontTx/>
              <a:buNone/>
            </a:pPr>
            <a:r>
              <a:rPr sz="2200" b="1">
                <a:latin typeface="Arial"/>
                <a:ea typeface="Arial"/>
                <a:cs typeface="Arial"/>
              </a:rPr>
              <a:t>4 – Principles (Periaatteellisuus)</a:t>
            </a:r>
          </a:p>
        </p:txBody>
      </p:sp>
      <p:pic>
        <p:nvPicPr>
          <p:cNvPr id="21" name="Kuva 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728177876bb41f3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1568451" y="1982789"/>
            <a:ext cx="1567194" cy="1337588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pic>
        <p:nvPicPr>
          <p:cNvPr id="22" name="Kuva 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dbb06b553894e0c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53172" y="4261383"/>
            <a:ext cx="3225800" cy="1939925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pic>
        <p:nvPicPr>
          <p:cNvPr id="23" name="Kuva 3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1568fab96d04ecc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168900" y="1789113"/>
            <a:ext cx="3643313" cy="2070100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pic>
        <p:nvPicPr>
          <p:cNvPr id="24" name="Kuva 5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7f0c3e133e9488a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387850" y="4468800"/>
            <a:ext cx="5000625" cy="1693862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pic>
        <p:nvPicPr>
          <p:cNvPr id="25" name="Kuva 1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143abcc604240c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9296801" y="-4376"/>
            <a:ext cx="609199" cy="58906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38227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Dian numeron paikkamerkki 1">
            <a:extLst xmlns:a="http://schemas.openxmlformats.org/drawingml/2006/main">
              <a:ext uri="{FF2B5EF4-FFF2-40B4-BE49-F238E27FC236}">
                <a16:creationId xmlns:a16="http://schemas.microsoft.com/office/drawing/2014/main" id="{23204DF5-E0A4-4B6C-B5ED-4498978EED86}"/>
              </a:ext>
            </a:extLst>
          </p:cNvPr>
          <p:cNvSpPr>
            <a:spLocks xmlns:a="http://schemas.openxmlformats.org/drawingml/2006/main" noGrp="1"/>
          </p:cNvSpPr>
          <p:nvPr>
            <p:ph type="sldNum" idx="16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</a:pPr>
            <a:fld id="{202359C0-8A7A-196E-DD58-8E6569619F09}" type="slidenum">
              <a:rPr>
                <a:latin typeface="+mj-lt"/>
                <a:ea typeface="+mj-lt"/>
                <a:cs typeface="+mj-lt"/>
              </a:rPr>
              <a:t>3</a:t>
            </a:fld>
          </a:p>
        </p:txBody>
      </p:sp>
      <p:sp>
        <p:nvSpPr>
          <p:cNvPr id="3" name="Otsikko 2">
            <a:extLst xmlns:a="http://schemas.openxmlformats.org/drawingml/2006/main">
              <a:ext uri="{FF2B5EF4-FFF2-40B4-BE49-F238E27FC236}">
                <a16:creationId xmlns:a16="http://schemas.microsoft.com/office/drawing/2014/main" id="{BA8972E5-A1A3-43C6-A4F7-21FDE704EF3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>
                <a:latin typeface="+mj-lt"/>
                <a:ea typeface="+mj-lt"/>
                <a:cs typeface="+mj-lt"/>
              </a:rPr>
              <a:t>Each dimension answers a different failure mode</a:t>
            </a:r>
          </a:p>
        </p:txBody>
      </p:sp>
      <p:sp>
        <p:nvSpPr>
          <p:cNvPr id="19" name="Oval 6">
            <a:extLst xmlns:a="http://schemas.openxmlformats.org/drawingml/2006/main">
              <a:ext uri="{FF2B5EF4-FFF2-40B4-BE49-F238E27FC236}">
                <a16:creationId xmlns:a16="http://schemas.microsoft.com/office/drawing/2014/main" id="{34D2151A-2199-4DCC-BB13-269A0964B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470025" y="1768475"/>
            <a:ext cx="1512887" cy="868363"/>
          </a:xfrm>
          <a:prstGeom xmlns:a="http://schemas.openxmlformats.org/drawingml/2006/main" prst="ellipse">
            <a:avLst/>
          </a:prstGeom>
          <a:solidFill xmlns:a="http://schemas.openxmlformats.org/drawingml/2006/main">
            <a:schemeClr val="tx2"/>
          </a:solidFill>
          <a:ln xmlns:a="http://schemas.openxmlformats.org/drawingml/2006/main" w="38100">
            <a:solidFill>
              <a:schemeClr val="bg1"/>
            </a:solidFill>
          </a:ln>
        </p:spPr>
        <p:txBody>
          <a:bodyPr xmlns:a="http://schemas.openxmlformats.org/drawingml/2006/main" wrap="none" lIns="91423" tIns="45712" rIns="91423" bIns="45712" anchor="ctr"/>
          <a:lstStyle xmlns:a="http://schemas.openxmlformats.org/drawingml/2006/main">
            <a:lvl1pPr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1pPr>
            <a:lvl2pPr marL="742950" indent="-28575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marL="1143000" indent="-228600"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marL="1600200" indent="-22860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marL="2057400" indent="-228600">
              <a:spcBef>
                <a:spcPct val="20000"/>
              </a:spcBef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marL="25146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marL="29718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marL="34290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marL="38862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 xmlns:a="http://schemas.openxmlformats.org/drawingml/2006/main">
            <a:pPr algn="ctr">
              <a:spcBef>
                <a:spcPct val="0"/>
              </a:spcBef>
              <a:buFontTx/>
              <a:buNone/>
            </a:pPr>
            <a:r>
              <a:rPr sz="1600" b="1">
                <a:solidFill>
                  <a:schemeClr val="bg1"/>
                </a:solidFill>
                <a:latin typeface="+mj-lt"/>
                <a:ea typeface="+mj-lt"/>
                <a:cs typeface="+mj-lt"/>
              </a:rPr>
              <a:t> Status</a:t>
            </a:r>
          </a:p>
          <a:p xmlns:a="http://schemas.openxmlformats.org/drawingml/2006/main">
            <a:pPr algn="ctr">
              <a:spcBef>
                <a:spcPct val="0"/>
              </a:spcBef>
              <a:buFontTx/>
              <a:buNone/>
            </a:pPr>
            <a:r>
              <a:rPr sz="1600" b="1">
                <a:solidFill>
                  <a:schemeClr val="bg1"/>
                </a:solidFill>
                <a:latin typeface="+mj-lt"/>
                <a:ea typeface="+mj-lt"/>
                <a:cs typeface="+mj-lt"/>
              </a:rPr>
              <a:t>Ranges</a:t>
            </a:r>
          </a:p>
        </p:txBody>
      </p:sp>
      <p:sp>
        <p:nvSpPr>
          <p:cNvPr id="20" name="Oval 6">
            <a:extLst xmlns:a="http://schemas.openxmlformats.org/drawingml/2006/main">
              <a:ext uri="{FF2B5EF4-FFF2-40B4-BE49-F238E27FC236}">
                <a16:creationId xmlns:a16="http://schemas.microsoft.com/office/drawing/2014/main" id="{EEDE5D6C-1504-4023-8C24-B16F9FA6AE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758950" y="2551113"/>
            <a:ext cx="1511300" cy="949325"/>
          </a:xfrm>
          <a:prstGeom xmlns:a="http://schemas.openxmlformats.org/drawingml/2006/main" prst="ellipse">
            <a:avLst/>
          </a:prstGeom>
          <a:solidFill xmlns:a="http://schemas.openxmlformats.org/drawingml/2006/main">
            <a:schemeClr val="tx2"/>
          </a:solidFill>
          <a:ln xmlns:a="http://schemas.openxmlformats.org/drawingml/2006/main" w="38100">
            <a:solidFill>
              <a:schemeClr val="bg1"/>
            </a:solidFill>
          </a:ln>
        </p:spPr>
        <p:txBody>
          <a:bodyPr xmlns:a="http://schemas.openxmlformats.org/drawingml/2006/main" wrap="none" lIns="91423" tIns="45712" rIns="91423" bIns="45712" anchor="ctr"/>
          <a:lstStyle xmlns:a="http://schemas.openxmlformats.org/drawingml/2006/main">
            <a:lvl1pPr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1pPr>
            <a:lvl2pPr marL="742950" indent="-28575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marL="1143000" indent="-228600"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marL="1600200" indent="-22860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marL="2057400" indent="-228600">
              <a:spcBef>
                <a:spcPct val="20000"/>
              </a:spcBef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marL="25146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marL="29718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marL="34290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marL="38862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 xmlns:a="http://schemas.openxmlformats.org/drawingml/2006/main">
            <a:pPr algn="ctr">
              <a:spcBef>
                <a:spcPct val="0"/>
              </a:spcBef>
              <a:buFontTx/>
              <a:buNone/>
            </a:pPr>
            <a:r>
              <a:rPr sz="1600" b="1">
                <a:solidFill>
                  <a:schemeClr val="bg1"/>
                </a:solidFill>
                <a:latin typeface="+mj-lt"/>
                <a:ea typeface="+mj-lt"/>
                <a:cs typeface="+mj-lt"/>
              </a:rPr>
              <a:t>Direct Power</a:t>
            </a:r>
          </a:p>
        </p:txBody>
      </p:sp>
      <p:sp>
        <p:nvSpPr>
          <p:cNvPr id="21" name="Oval 6">
            <a:extLst xmlns:a="http://schemas.openxmlformats.org/drawingml/2006/main">
              <a:ext uri="{FF2B5EF4-FFF2-40B4-BE49-F238E27FC236}">
                <a16:creationId xmlns:a16="http://schemas.microsoft.com/office/drawing/2014/main" id="{C220A096-6F6F-4245-8B3B-F9E70BDA73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2928938" y="2039938"/>
            <a:ext cx="1511300" cy="949325"/>
          </a:xfrm>
          <a:prstGeom xmlns:a="http://schemas.openxmlformats.org/drawingml/2006/main" prst="ellipse">
            <a:avLst/>
          </a:prstGeom>
          <a:solidFill xmlns:a="http://schemas.openxmlformats.org/drawingml/2006/main">
            <a:schemeClr val="tx2"/>
          </a:solidFill>
          <a:ln xmlns:a="http://schemas.openxmlformats.org/drawingml/2006/main" w="38100">
            <a:solidFill>
              <a:schemeClr val="bg1"/>
            </a:solidFill>
          </a:ln>
        </p:spPr>
        <p:txBody>
          <a:bodyPr xmlns:a="http://schemas.openxmlformats.org/drawingml/2006/main" wrap="none" lIns="91423" tIns="45712" rIns="91423" bIns="45712" anchor="ctr"/>
          <a:lstStyle xmlns:a="http://schemas.openxmlformats.org/drawingml/2006/main">
            <a:lvl1pPr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1pPr>
            <a:lvl2pPr marL="742950" indent="-28575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marL="1143000" indent="-228600"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marL="1600200" indent="-22860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marL="2057400" indent="-228600">
              <a:spcBef>
                <a:spcPct val="20000"/>
              </a:spcBef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marL="25146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marL="29718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marL="34290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marL="38862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 xmlns:a="http://schemas.openxmlformats.org/drawingml/2006/main">
            <a:pPr algn="ctr">
              <a:spcBef>
                <a:spcPct val="0"/>
              </a:spcBef>
              <a:buFontTx/>
              <a:buNone/>
            </a:pPr>
            <a:r>
              <a:rPr sz="1600" b="1">
                <a:solidFill>
                  <a:schemeClr val="bg1"/>
                </a:solidFill>
                <a:latin typeface="+mj-lt"/>
                <a:ea typeface="+mj-lt"/>
                <a:cs typeface="+mj-lt"/>
              </a:rPr>
              <a:t>Indirect</a:t>
            </a:r>
          </a:p>
          <a:p xmlns:a="http://schemas.openxmlformats.org/drawingml/2006/main">
            <a:pPr algn="ctr">
              <a:spcBef>
                <a:spcPct val="0"/>
              </a:spcBef>
              <a:buFontTx/>
              <a:buNone/>
            </a:pPr>
            <a:r>
              <a:rPr sz="1600" b="1">
                <a:solidFill>
                  <a:schemeClr val="bg1"/>
                </a:solidFill>
                <a:latin typeface="+mj-lt"/>
                <a:ea typeface="+mj-lt"/>
                <a:cs typeface="+mj-lt"/>
              </a:rPr>
              <a:t>Power</a:t>
            </a:r>
          </a:p>
        </p:txBody>
      </p:sp>
      <p:sp>
        <p:nvSpPr>
          <p:cNvPr id="27" name="Text Box 10">
            <a:extLst xmlns:a="http://schemas.openxmlformats.org/drawingml/2006/main">
              <a:ext uri="{FF2B5EF4-FFF2-40B4-BE49-F238E27FC236}">
                <a16:creationId xmlns:a16="http://schemas.microsoft.com/office/drawing/2014/main" id="{5DA74DDC-6794-4302-804F-49EC2DE0D5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002856" y="1349375"/>
            <a:ext cx="2429319" cy="430887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wrap="none">
            <a:spAutoFit/>
          </a:bodyPr>
          <a:lstStyle xmlns:a="http://schemas.openxmlformats.org/drawingml/2006/main">
            <a:lvl1pPr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1pPr>
            <a:lvl2pPr marL="742950" indent="-28575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marL="1143000" indent="-228600"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marL="1600200" indent="-22860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marL="2057400" indent="-228600">
              <a:spcBef>
                <a:spcPct val="20000"/>
              </a:spcBef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marL="25146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marL="29718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marL="34290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marL="38862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 xmlns:a="http://schemas.openxmlformats.org/drawingml/2006/main">
            <a:pPr>
              <a:spcBef>
                <a:spcPct val="0"/>
              </a:spcBef>
              <a:buFontTx/>
              <a:buNone/>
            </a:pPr>
            <a:r>
              <a:rPr sz="2200" b="1">
                <a:latin typeface="Arial"/>
                <a:ea typeface="Arial"/>
                <a:cs typeface="Arial"/>
              </a:rPr>
              <a:t>1 – Power (Valta)</a:t>
            </a:r>
          </a:p>
        </p:txBody>
      </p:sp>
      <p:sp>
        <p:nvSpPr>
          <p:cNvPr id="23" name="Oval 6">
            <a:extLst xmlns:a="http://schemas.openxmlformats.org/drawingml/2006/main">
              <a:ext uri="{FF2B5EF4-FFF2-40B4-BE49-F238E27FC236}">
                <a16:creationId xmlns:a16="http://schemas.microsoft.com/office/drawing/2014/main" id="{9BD3C16A-090F-49EB-BCDB-D0781613F1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5789423" y="1768475"/>
            <a:ext cx="1511300" cy="868363"/>
          </a:xfrm>
          <a:prstGeom xmlns:a="http://schemas.openxmlformats.org/drawingml/2006/main" prst="ellipse">
            <a:avLst/>
          </a:prstGeom>
          <a:solidFill xmlns:a="http://schemas.openxmlformats.org/drawingml/2006/main">
            <a:schemeClr val="tx2"/>
          </a:solidFill>
          <a:ln xmlns:a="http://schemas.openxmlformats.org/drawingml/2006/main" w="38100">
            <a:solidFill>
              <a:schemeClr val="bg1"/>
            </a:solidFill>
          </a:ln>
        </p:spPr>
        <p:txBody>
          <a:bodyPr xmlns:a="http://schemas.openxmlformats.org/drawingml/2006/main" wrap="none" lIns="91423" tIns="45712" rIns="91423" bIns="45712" anchor="ctr"/>
          <a:lstStyle xmlns:a="http://schemas.openxmlformats.org/drawingml/2006/main">
            <a:lvl1pPr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1pPr>
            <a:lvl2pPr marL="742950" indent="-28575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marL="1143000" indent="-228600"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marL="1600200" indent="-22860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marL="2057400" indent="-228600">
              <a:spcBef>
                <a:spcPct val="20000"/>
              </a:spcBef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marL="25146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marL="29718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marL="34290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marL="38862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 xmlns:a="http://schemas.openxmlformats.org/drawingml/2006/main">
            <a:pPr algn="ctr">
              <a:spcBef>
                <a:spcPct val="0"/>
              </a:spcBef>
              <a:buFontTx/>
              <a:buNone/>
            </a:pPr>
            <a:r>
              <a:rPr sz="1600" b="1">
                <a:solidFill>
                  <a:schemeClr val="bg1"/>
                </a:solidFill>
                <a:latin typeface="+mj-lt"/>
                <a:ea typeface="+mj-lt"/>
                <a:cs typeface="+mj-lt"/>
              </a:rPr>
              <a:t>Game </a:t>
            </a:r>
          </a:p>
          <a:p xmlns:a="http://schemas.openxmlformats.org/drawingml/2006/main">
            <a:pPr algn="ctr">
              <a:spcBef>
                <a:spcPct val="0"/>
              </a:spcBef>
              <a:buFontTx/>
              <a:buNone/>
            </a:pPr>
            <a:r>
              <a:rPr sz="1600" b="1">
                <a:solidFill>
                  <a:schemeClr val="bg1"/>
                </a:solidFill>
                <a:latin typeface="+mj-lt"/>
                <a:ea typeface="+mj-lt"/>
                <a:cs typeface="+mj-lt"/>
              </a:rPr>
              <a:t>Theory</a:t>
            </a:r>
          </a:p>
        </p:txBody>
      </p:sp>
      <p:sp>
        <p:nvSpPr>
          <p:cNvPr id="24" name="Oval 6">
            <a:extLst xmlns:a="http://schemas.openxmlformats.org/drawingml/2006/main">
              <a:ext uri="{FF2B5EF4-FFF2-40B4-BE49-F238E27FC236}">
                <a16:creationId xmlns:a16="http://schemas.microsoft.com/office/drawing/2014/main" id="{F0BE08EB-4179-4683-B32B-F933045308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5434073" y="2491425"/>
            <a:ext cx="1511300" cy="868362"/>
          </a:xfrm>
          <a:prstGeom xmlns:a="http://schemas.openxmlformats.org/drawingml/2006/main" prst="ellipse">
            <a:avLst/>
          </a:prstGeom>
          <a:solidFill xmlns:a="http://schemas.openxmlformats.org/drawingml/2006/main">
            <a:schemeClr val="tx2"/>
          </a:solidFill>
          <a:ln xmlns:a="http://schemas.openxmlformats.org/drawingml/2006/main" w="38100">
            <a:solidFill>
              <a:schemeClr val="bg1"/>
            </a:solidFill>
          </a:ln>
        </p:spPr>
        <p:txBody>
          <a:bodyPr xmlns:a="http://schemas.openxmlformats.org/drawingml/2006/main" wrap="none" lIns="91423" tIns="45712" rIns="91423" bIns="45712" anchor="ctr"/>
          <a:lstStyle xmlns:a="http://schemas.openxmlformats.org/drawingml/2006/main">
            <a:lvl1pPr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1pPr>
            <a:lvl2pPr marL="742950" indent="-28575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marL="1143000" indent="-228600"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marL="1600200" indent="-22860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marL="2057400" indent="-228600">
              <a:spcBef>
                <a:spcPct val="20000"/>
              </a:spcBef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marL="25146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marL="29718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marL="34290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marL="38862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 xmlns:a="http://schemas.openxmlformats.org/drawingml/2006/main">
            <a:pPr>
              <a:spcBef>
                <a:spcPct val="0"/>
              </a:spcBef>
              <a:buFontTx/>
              <a:buNone/>
            </a:pPr>
            <a:r>
              <a:rPr sz="1600" b="1">
                <a:solidFill>
                  <a:schemeClr val="bg1"/>
                </a:solidFill>
                <a:latin typeface="+mj-lt"/>
                <a:ea typeface="+mj-lt"/>
                <a:cs typeface="+mj-lt"/>
              </a:rPr>
              <a:t>Time</a:t>
            </a:r>
          </a:p>
          <a:p xmlns:a="http://schemas.openxmlformats.org/drawingml/2006/main">
            <a:pPr algn="ctr">
              <a:spcBef>
                <a:spcPct val="0"/>
              </a:spcBef>
              <a:buFontTx/>
              <a:buNone/>
            </a:pPr>
            <a:r>
              <a:rPr sz="1600" b="1">
                <a:solidFill>
                  <a:schemeClr val="bg1"/>
                </a:solidFill>
                <a:latin typeface="+mj-lt"/>
                <a:ea typeface="+mj-lt"/>
                <a:cs typeface="+mj-lt"/>
              </a:rPr>
              <a:t>Management</a:t>
            </a:r>
          </a:p>
        </p:txBody>
      </p:sp>
      <p:sp>
        <p:nvSpPr>
          <p:cNvPr id="25" name="Oval 6">
            <a:extLst xmlns:a="http://schemas.openxmlformats.org/drawingml/2006/main">
              <a:ext uri="{FF2B5EF4-FFF2-40B4-BE49-F238E27FC236}">
                <a16:creationId xmlns:a16="http://schemas.microsoft.com/office/drawing/2014/main" id="{FE3BC74D-4F9C-4142-B95A-02A357039B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923147" y="2643188"/>
            <a:ext cx="1511300" cy="868362"/>
          </a:xfrm>
          <a:prstGeom xmlns:a="http://schemas.openxmlformats.org/drawingml/2006/main" prst="ellipse">
            <a:avLst/>
          </a:prstGeom>
          <a:solidFill xmlns:a="http://schemas.openxmlformats.org/drawingml/2006/main">
            <a:schemeClr val="tx2"/>
          </a:solidFill>
          <a:ln xmlns:a="http://schemas.openxmlformats.org/drawingml/2006/main" w="38100">
            <a:solidFill>
              <a:schemeClr val="bg1"/>
            </a:solidFill>
          </a:ln>
        </p:spPr>
        <p:txBody>
          <a:bodyPr xmlns:a="http://schemas.openxmlformats.org/drawingml/2006/main" wrap="none" lIns="91423" tIns="45712" rIns="91423" bIns="45712" anchor="ctr"/>
          <a:lstStyle xmlns:a="http://schemas.openxmlformats.org/drawingml/2006/main">
            <a:lvl1pPr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1pPr>
            <a:lvl2pPr marL="742950" indent="-28575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marL="1143000" indent="-228600"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marL="1600200" indent="-22860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marL="2057400" indent="-228600">
              <a:spcBef>
                <a:spcPct val="20000"/>
              </a:spcBef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marL="25146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marL="29718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marL="34290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marL="38862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 xmlns:a="http://schemas.openxmlformats.org/drawingml/2006/main">
            <a:pPr>
              <a:spcBef>
                <a:spcPct val="0"/>
              </a:spcBef>
              <a:buFontTx/>
              <a:buNone/>
            </a:pPr>
            <a:r>
              <a:rPr sz="1600" b="1">
                <a:solidFill>
                  <a:schemeClr val="bg1"/>
                </a:solidFill>
                <a:latin typeface="+mj-lt"/>
                <a:ea typeface="+mj-lt"/>
                <a:cs typeface="+mj-lt"/>
              </a:rPr>
              <a:t>Artist and</a:t>
            </a:r>
          </a:p>
          <a:p xmlns:a="http://schemas.openxmlformats.org/drawingml/2006/main">
            <a:pPr>
              <a:spcBef>
                <a:spcPct val="0"/>
              </a:spcBef>
              <a:buFontTx/>
              <a:buNone/>
            </a:pPr>
            <a:r>
              <a:rPr sz="1600" b="1">
                <a:solidFill>
                  <a:schemeClr val="bg1"/>
                </a:solidFill>
                <a:latin typeface="+mj-lt"/>
                <a:ea typeface="+mj-lt"/>
                <a:cs typeface="+mj-lt"/>
              </a:rPr>
              <a:t>Engineer</a:t>
            </a:r>
          </a:p>
        </p:txBody>
      </p:sp>
      <p:sp>
        <p:nvSpPr>
          <p:cNvPr id="26" name="Oval 6">
            <a:extLst xmlns:a="http://schemas.openxmlformats.org/drawingml/2006/main">
              <a:ext uri="{FF2B5EF4-FFF2-40B4-BE49-F238E27FC236}">
                <a16:creationId xmlns:a16="http://schemas.microsoft.com/office/drawing/2014/main" id="{41B547DB-E767-4EA3-B97D-781E8268FE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258110" y="1844675"/>
            <a:ext cx="1176337" cy="868363"/>
          </a:xfrm>
          <a:prstGeom xmlns:a="http://schemas.openxmlformats.org/drawingml/2006/main" prst="ellipse">
            <a:avLst/>
          </a:prstGeom>
          <a:solidFill xmlns:a="http://schemas.openxmlformats.org/drawingml/2006/main">
            <a:schemeClr val="tx2"/>
          </a:solidFill>
          <a:ln xmlns:a="http://schemas.openxmlformats.org/drawingml/2006/main" w="38100">
            <a:solidFill>
              <a:schemeClr val="bg1"/>
            </a:solidFill>
          </a:ln>
        </p:spPr>
        <p:txBody>
          <a:bodyPr xmlns:a="http://schemas.openxmlformats.org/drawingml/2006/main" wrap="none" lIns="91423" tIns="45712" rIns="91423" bIns="45712" anchor="ctr"/>
          <a:lstStyle xmlns:a="http://schemas.openxmlformats.org/drawingml/2006/main">
            <a:lvl1pPr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1pPr>
            <a:lvl2pPr marL="742950" indent="-28575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marL="1143000" indent="-228600"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marL="1600200" indent="-22860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marL="2057400" indent="-228600">
              <a:spcBef>
                <a:spcPct val="20000"/>
              </a:spcBef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marL="25146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marL="29718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marL="34290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marL="38862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 xmlns:a="http://schemas.openxmlformats.org/drawingml/2006/main">
            <a:pPr algn="ctr">
              <a:spcBef>
                <a:spcPct val="0"/>
              </a:spcBef>
              <a:buFontTx/>
              <a:buNone/>
            </a:pPr>
            <a:r>
              <a:rPr sz="1600" b="1">
                <a:solidFill>
                  <a:schemeClr val="bg1"/>
                </a:solidFill>
                <a:latin typeface="+mj-lt"/>
                <a:ea typeface="+mj-lt"/>
                <a:cs typeface="+mj-lt"/>
              </a:rPr>
              <a:t>Price</a:t>
            </a:r>
          </a:p>
        </p:txBody>
      </p:sp>
      <p:sp>
        <p:nvSpPr>
          <p:cNvPr id="28" name="Text Box 11">
            <a:extLst xmlns:a="http://schemas.openxmlformats.org/drawingml/2006/main">
              <a:ext uri="{FF2B5EF4-FFF2-40B4-BE49-F238E27FC236}">
                <a16:creationId xmlns:a16="http://schemas.microsoft.com/office/drawing/2014/main" id="{BC4B5764-DF5D-4A14-B406-0B34A3C5C7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5205028" y="1349375"/>
            <a:ext cx="3992568" cy="430887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wrap="none">
            <a:spAutoFit/>
          </a:bodyPr>
          <a:lstStyle xmlns:a="http://schemas.openxmlformats.org/drawingml/2006/main">
            <a:lvl1pPr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1pPr>
            <a:lvl2pPr marL="742950" indent="-28575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marL="1143000" indent="-228600"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marL="1600200" indent="-22860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marL="2057400" indent="-228600">
              <a:spcBef>
                <a:spcPct val="20000"/>
              </a:spcBef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marL="25146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marL="29718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marL="34290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marL="38862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 xmlns:a="http://schemas.openxmlformats.org/drawingml/2006/main">
            <a:pPr>
              <a:spcBef>
                <a:spcPct val="0"/>
              </a:spcBef>
              <a:buFontTx/>
              <a:buNone/>
            </a:pPr>
            <a:r>
              <a:rPr sz="2200" b="1">
                <a:latin typeface="Arial"/>
                <a:ea typeface="Arial"/>
                <a:cs typeface="Arial"/>
              </a:rPr>
              <a:t>2 – Analytics (Analyyttisyys)</a:t>
            </a:r>
          </a:p>
        </p:txBody>
      </p:sp>
      <p:sp>
        <p:nvSpPr>
          <p:cNvPr id="15" name="Oval 6">
            <a:extLst xmlns:a="http://schemas.openxmlformats.org/drawingml/2006/main">
              <a:ext uri="{FF2B5EF4-FFF2-40B4-BE49-F238E27FC236}">
                <a16:creationId xmlns:a16="http://schemas.microsoft.com/office/drawing/2014/main" id="{2C3C2FEF-D112-481E-BDE4-62981797F7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265238" y="4854575"/>
            <a:ext cx="1511299" cy="868363"/>
          </a:xfrm>
          <a:prstGeom xmlns:a="http://schemas.openxmlformats.org/drawingml/2006/main" prst="ellipse">
            <a:avLst/>
          </a:prstGeom>
          <a:solidFill xmlns:a="http://schemas.openxmlformats.org/drawingml/2006/main">
            <a:schemeClr val="tx2"/>
          </a:solidFill>
          <a:ln xmlns:a="http://schemas.openxmlformats.org/drawingml/2006/main" w="38100">
            <a:solidFill>
              <a:schemeClr val="bg1"/>
            </a:solidFill>
          </a:ln>
        </p:spPr>
        <p:txBody>
          <a:bodyPr xmlns:a="http://schemas.openxmlformats.org/drawingml/2006/main" wrap="none" lIns="91423" tIns="45712" rIns="91423" bIns="45712" anchor="ctr"/>
          <a:lstStyle xmlns:a="http://schemas.openxmlformats.org/drawingml/2006/main">
            <a:lvl1pPr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1pPr>
            <a:lvl2pPr marL="742950" indent="-28575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marL="1143000" indent="-228600"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marL="1600200" indent="-22860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marL="2057400" indent="-228600">
              <a:spcBef>
                <a:spcPct val="20000"/>
              </a:spcBef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marL="25146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marL="29718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marL="34290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marL="38862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 xmlns:a="http://schemas.openxmlformats.org/drawingml/2006/main">
            <a:pPr>
              <a:spcBef>
                <a:spcPct val="0"/>
              </a:spcBef>
              <a:buFontTx/>
              <a:buNone/>
            </a:pPr>
            <a:r>
              <a:rPr sz="1600" b="1">
                <a:solidFill>
                  <a:schemeClr val="bg1"/>
                </a:solidFill>
                <a:latin typeface="+mj-lt"/>
                <a:ea typeface="+mj-lt"/>
                <a:cs typeface="+mj-lt"/>
              </a:rPr>
              <a:t>Signalling</a:t>
            </a:r>
          </a:p>
        </p:txBody>
      </p:sp>
      <p:sp>
        <p:nvSpPr>
          <p:cNvPr id="16" name="Oval 6">
            <a:extLst xmlns:a="http://schemas.openxmlformats.org/drawingml/2006/main">
              <a:ext uri="{FF2B5EF4-FFF2-40B4-BE49-F238E27FC236}">
                <a16:creationId xmlns:a16="http://schemas.microsoft.com/office/drawing/2014/main" id="{D84B62B7-F460-4015-8F64-D573CAB233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2541588" y="4720878"/>
            <a:ext cx="1903412" cy="868362"/>
          </a:xfrm>
          <a:prstGeom xmlns:a="http://schemas.openxmlformats.org/drawingml/2006/main" prst="ellipse">
            <a:avLst/>
          </a:prstGeom>
          <a:solidFill xmlns:a="http://schemas.openxmlformats.org/drawingml/2006/main">
            <a:schemeClr val="tx2"/>
          </a:solidFill>
          <a:ln xmlns:a="http://schemas.openxmlformats.org/drawingml/2006/main" w="38100">
            <a:solidFill>
              <a:schemeClr val="bg1"/>
            </a:solidFill>
          </a:ln>
        </p:spPr>
        <p:txBody>
          <a:bodyPr xmlns:a="http://schemas.openxmlformats.org/drawingml/2006/main" wrap="none" lIns="91423" tIns="45712" rIns="91423" bIns="45712" anchor="ctr"/>
          <a:lstStyle xmlns:a="http://schemas.openxmlformats.org/drawingml/2006/main">
            <a:lvl1pPr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1pPr>
            <a:lvl2pPr marL="742950" indent="-28575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marL="1143000" indent="-228600"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marL="1600200" indent="-22860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marL="2057400" indent="-228600">
              <a:spcBef>
                <a:spcPct val="20000"/>
              </a:spcBef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marL="25146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marL="29718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marL="34290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marL="38862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 xmlns:a="http://schemas.openxmlformats.org/drawingml/2006/main">
            <a:pPr algn="ctr">
              <a:spcBef>
                <a:spcPct val="0"/>
              </a:spcBef>
              <a:buFontTx/>
              <a:buNone/>
            </a:pPr>
            <a:r>
              <a:rPr sz="1600" b="1">
                <a:solidFill>
                  <a:schemeClr val="bg1"/>
                </a:solidFill>
                <a:latin typeface="+mj-lt"/>
                <a:ea typeface="+mj-lt"/>
                <a:cs typeface="+mj-lt"/>
              </a:rPr>
              <a:t>Negotiation </a:t>
            </a:r>
          </a:p>
          <a:p xmlns:a="http://schemas.openxmlformats.org/drawingml/2006/main">
            <a:pPr algn="ctr">
              <a:spcBef>
                <a:spcPct val="0"/>
              </a:spcBef>
              <a:buFontTx/>
              <a:buNone/>
            </a:pPr>
            <a:r>
              <a:rPr sz="1600" b="1">
                <a:solidFill>
                  <a:schemeClr val="bg1"/>
                </a:solidFill>
                <a:latin typeface="+mj-lt"/>
                <a:ea typeface="+mj-lt"/>
                <a:cs typeface="+mj-lt"/>
              </a:rPr>
              <a:t>Team</a:t>
            </a:r>
          </a:p>
        </p:txBody>
      </p:sp>
      <p:sp>
        <p:nvSpPr>
          <p:cNvPr id="17" name="Oval 6">
            <a:extLst xmlns:a="http://schemas.openxmlformats.org/drawingml/2006/main">
              <a:ext uri="{FF2B5EF4-FFF2-40B4-BE49-F238E27FC236}">
                <a16:creationId xmlns:a16="http://schemas.microsoft.com/office/drawing/2014/main" id="{86FD694F-A883-452C-920C-B6900AEC13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2193926" y="5384800"/>
            <a:ext cx="1354136" cy="868363"/>
          </a:xfrm>
          <a:prstGeom xmlns:a="http://schemas.openxmlformats.org/drawingml/2006/main" prst="ellipse">
            <a:avLst/>
          </a:prstGeom>
          <a:solidFill xmlns:a="http://schemas.openxmlformats.org/drawingml/2006/main">
            <a:schemeClr val="tx2"/>
          </a:solidFill>
          <a:ln xmlns:a="http://schemas.openxmlformats.org/drawingml/2006/main" w="38100">
            <a:solidFill>
              <a:schemeClr val="bg1"/>
            </a:solidFill>
          </a:ln>
        </p:spPr>
        <p:txBody>
          <a:bodyPr xmlns:a="http://schemas.openxmlformats.org/drawingml/2006/main" wrap="none" lIns="91423" tIns="45712" rIns="91423" bIns="45712" anchor="ctr"/>
          <a:lstStyle xmlns:a="http://schemas.openxmlformats.org/drawingml/2006/main">
            <a:lvl1pPr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1pPr>
            <a:lvl2pPr marL="742950" indent="-28575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marL="1143000" indent="-228600"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marL="1600200" indent="-22860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marL="2057400" indent="-228600">
              <a:spcBef>
                <a:spcPct val="20000"/>
              </a:spcBef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marL="25146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marL="29718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marL="34290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marL="38862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 xmlns:a="http://schemas.openxmlformats.org/drawingml/2006/main">
            <a:pPr algn="ctr">
              <a:spcBef>
                <a:spcPct val="0"/>
              </a:spcBef>
              <a:buFontTx/>
              <a:buNone/>
            </a:pPr>
            <a:r>
              <a:rPr sz="1600" b="1">
                <a:solidFill>
                  <a:schemeClr val="bg1"/>
                </a:solidFill>
                <a:latin typeface="+mj-lt"/>
                <a:ea typeface="+mj-lt"/>
                <a:cs typeface="+mj-lt"/>
              </a:rPr>
              <a:t>Archetypes</a:t>
            </a:r>
          </a:p>
        </p:txBody>
      </p:sp>
      <p:sp>
        <p:nvSpPr>
          <p:cNvPr id="29" name="Text Box 12">
            <a:extLst xmlns:a="http://schemas.openxmlformats.org/drawingml/2006/main">
              <a:ext uri="{FF2B5EF4-FFF2-40B4-BE49-F238E27FC236}">
                <a16:creationId xmlns:a16="http://schemas.microsoft.com/office/drawing/2014/main" id="{7B4D3B98-FAD1-4735-B362-D3CDF9252F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90119" y="3903663"/>
            <a:ext cx="4097597" cy="430887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wrap="none">
            <a:spAutoFit/>
          </a:bodyPr>
          <a:lstStyle xmlns:a="http://schemas.openxmlformats.org/drawingml/2006/main">
            <a:lvl1pPr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1pPr>
            <a:lvl2pPr marL="742950" indent="-28575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marL="1143000" indent="-228600"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marL="1600200" indent="-22860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marL="2057400" indent="-228600">
              <a:spcBef>
                <a:spcPct val="20000"/>
              </a:spcBef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marL="25146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marL="29718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marL="34290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marL="38862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 xmlns:a="http://schemas.openxmlformats.org/drawingml/2006/main">
            <a:pPr>
              <a:spcBef>
                <a:spcPct val="0"/>
              </a:spcBef>
              <a:buFontTx/>
              <a:buNone/>
            </a:pPr>
            <a:r>
              <a:rPr sz="2200" b="1">
                <a:latin typeface="Arial"/>
                <a:ea typeface="Arial"/>
                <a:cs typeface="Arial"/>
              </a:rPr>
              <a:t>3 – Interaction (Sosiaalisuus)</a:t>
            </a:r>
          </a:p>
        </p:txBody>
      </p:sp>
      <p:sp>
        <p:nvSpPr>
          <p:cNvPr id="11" name="Oval 6">
            <a:extLst xmlns:a="http://schemas.openxmlformats.org/drawingml/2006/main">
              <a:ext uri="{FF2B5EF4-FFF2-40B4-BE49-F238E27FC236}">
                <a16:creationId xmlns:a16="http://schemas.microsoft.com/office/drawing/2014/main" id="{EDAFA609-1626-42BF-9530-57AA95BE1D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5657850" y="5008563"/>
            <a:ext cx="1512887" cy="868362"/>
          </a:xfrm>
          <a:prstGeom xmlns:a="http://schemas.openxmlformats.org/drawingml/2006/main" prst="ellipse">
            <a:avLst/>
          </a:prstGeom>
          <a:solidFill xmlns:a="http://schemas.openxmlformats.org/drawingml/2006/main">
            <a:schemeClr val="tx2"/>
          </a:solidFill>
          <a:ln xmlns:a="http://schemas.openxmlformats.org/drawingml/2006/main" w="38100">
            <a:solidFill>
              <a:schemeClr val="bg1"/>
            </a:solidFill>
          </a:ln>
        </p:spPr>
        <p:txBody>
          <a:bodyPr xmlns:a="http://schemas.openxmlformats.org/drawingml/2006/main" wrap="none" lIns="91423" tIns="45712" rIns="91423" bIns="45712" anchor="ctr"/>
          <a:lstStyle xmlns:a="http://schemas.openxmlformats.org/drawingml/2006/main">
            <a:lvl1pPr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1pPr>
            <a:lvl2pPr marL="742950" indent="-28575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marL="1143000" indent="-228600"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marL="1600200" indent="-22860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marL="2057400" indent="-228600">
              <a:spcBef>
                <a:spcPct val="20000"/>
              </a:spcBef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marL="25146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marL="29718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marL="34290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marL="38862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 xmlns:a="http://schemas.openxmlformats.org/drawingml/2006/main">
            <a:pPr algn="ctr">
              <a:spcBef>
                <a:spcPct val="0"/>
              </a:spcBef>
              <a:buFontTx/>
              <a:buNone/>
            </a:pPr>
            <a:r>
              <a:rPr sz="1600" b="1">
                <a:solidFill>
                  <a:schemeClr val="bg1"/>
                </a:solidFill>
                <a:latin typeface="+mj-lt"/>
                <a:ea typeface="+mj-lt"/>
                <a:cs typeface="+mj-lt"/>
              </a:rPr>
              <a:t>Trust</a:t>
            </a:r>
          </a:p>
          <a:p xmlns:a="http://schemas.openxmlformats.org/drawingml/2006/main">
            <a:pPr>
              <a:spcBef>
                <a:spcPct val="0"/>
              </a:spcBef>
              <a:buFontTx/>
              <a:buNone/>
            </a:pPr>
            <a:r>
              <a:rPr sz="1600" b="1">
                <a:solidFill>
                  <a:schemeClr val="bg1"/>
                </a:solidFill>
                <a:latin typeface="+mj-lt"/>
                <a:ea typeface="+mj-lt"/>
                <a:cs typeface="+mj-lt"/>
              </a:rPr>
              <a:t>Account</a:t>
            </a:r>
          </a:p>
        </p:txBody>
      </p:sp>
      <p:sp>
        <p:nvSpPr>
          <p:cNvPr id="12" name="Oval 6">
            <a:extLst xmlns:a="http://schemas.openxmlformats.org/drawingml/2006/main">
              <a:ext uri="{FF2B5EF4-FFF2-40B4-BE49-F238E27FC236}">
                <a16:creationId xmlns:a16="http://schemas.microsoft.com/office/drawing/2014/main" id="{51182404-31D1-4AFA-897D-2FDE1C0427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665912" y="4443413"/>
            <a:ext cx="1512888" cy="868362"/>
          </a:xfrm>
          <a:prstGeom xmlns:a="http://schemas.openxmlformats.org/drawingml/2006/main" prst="ellipse">
            <a:avLst/>
          </a:prstGeom>
          <a:solidFill xmlns:a="http://schemas.openxmlformats.org/drawingml/2006/main">
            <a:schemeClr val="tx2"/>
          </a:solidFill>
          <a:ln xmlns:a="http://schemas.openxmlformats.org/drawingml/2006/main" w="38100">
            <a:solidFill>
              <a:schemeClr val="bg1"/>
            </a:solidFill>
          </a:ln>
        </p:spPr>
        <p:txBody>
          <a:bodyPr xmlns:a="http://schemas.openxmlformats.org/drawingml/2006/main" wrap="none" lIns="91423" tIns="45712" rIns="91423" bIns="45712" anchor="ctr"/>
          <a:lstStyle xmlns:a="http://schemas.openxmlformats.org/drawingml/2006/main">
            <a:lvl1pPr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1pPr>
            <a:lvl2pPr marL="742950" indent="-28575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marL="1143000" indent="-228600"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marL="1600200" indent="-22860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marL="2057400" indent="-228600">
              <a:spcBef>
                <a:spcPct val="20000"/>
              </a:spcBef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marL="25146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marL="29718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marL="34290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marL="38862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 xmlns:a="http://schemas.openxmlformats.org/drawingml/2006/main">
            <a:pPr algn="ctr">
              <a:spcBef>
                <a:spcPct val="0"/>
              </a:spcBef>
              <a:buFontTx/>
              <a:buNone/>
            </a:pPr>
            <a:r>
              <a:rPr sz="1600" b="1">
                <a:solidFill>
                  <a:schemeClr val="bg1"/>
                </a:solidFill>
                <a:latin typeface="+mj-lt"/>
                <a:ea typeface="+mj-lt"/>
                <a:cs typeface="+mj-lt"/>
              </a:rPr>
              <a:t>   Reputation</a:t>
            </a:r>
          </a:p>
        </p:txBody>
      </p:sp>
      <p:sp>
        <p:nvSpPr>
          <p:cNvPr id="13" name="Oval 6">
            <a:extLst xmlns:a="http://schemas.openxmlformats.org/drawingml/2006/main">
              <a:ext uri="{FF2B5EF4-FFF2-40B4-BE49-F238E27FC236}">
                <a16:creationId xmlns:a16="http://schemas.microsoft.com/office/drawing/2014/main" id="{6E5160CF-26E9-4103-B11B-8580E92033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108825" y="5141913"/>
            <a:ext cx="1512887" cy="866775"/>
          </a:xfrm>
          <a:prstGeom xmlns:a="http://schemas.openxmlformats.org/drawingml/2006/main" prst="ellipse">
            <a:avLst/>
          </a:prstGeom>
          <a:solidFill xmlns:a="http://schemas.openxmlformats.org/drawingml/2006/main">
            <a:schemeClr val="tx2"/>
          </a:solidFill>
          <a:ln xmlns:a="http://schemas.openxmlformats.org/drawingml/2006/main" w="38100">
            <a:solidFill>
              <a:schemeClr val="bg1"/>
            </a:solidFill>
          </a:ln>
        </p:spPr>
        <p:txBody>
          <a:bodyPr xmlns:a="http://schemas.openxmlformats.org/drawingml/2006/main" wrap="none" lIns="91423" tIns="45712" rIns="91423" bIns="45712" anchor="ctr"/>
          <a:lstStyle xmlns:a="http://schemas.openxmlformats.org/drawingml/2006/main">
            <a:lvl1pPr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1pPr>
            <a:lvl2pPr marL="742950" indent="-28575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marL="1143000" indent="-228600"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marL="1600200" indent="-22860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marL="2057400" indent="-228600">
              <a:spcBef>
                <a:spcPct val="20000"/>
              </a:spcBef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marL="25146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marL="29718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marL="34290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marL="38862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 xmlns:a="http://schemas.openxmlformats.org/drawingml/2006/main">
            <a:pPr algn="ctr">
              <a:spcBef>
                <a:spcPct val="0"/>
              </a:spcBef>
              <a:buFontTx/>
              <a:buNone/>
            </a:pPr>
            <a:r>
              <a:rPr sz="1600" b="1">
                <a:solidFill>
                  <a:schemeClr val="bg1"/>
                </a:solidFill>
                <a:latin typeface="+mj-lt"/>
                <a:ea typeface="+mj-lt"/>
                <a:cs typeface="+mj-lt"/>
              </a:rPr>
              <a:t>Ethics</a:t>
            </a:r>
          </a:p>
        </p:txBody>
      </p:sp>
      <p:sp>
        <p:nvSpPr>
          <p:cNvPr id="30" name="Text Box 13">
            <a:extLst xmlns:a="http://schemas.openxmlformats.org/drawingml/2006/main">
              <a:ext uri="{FF2B5EF4-FFF2-40B4-BE49-F238E27FC236}">
                <a16:creationId xmlns:a16="http://schemas.microsoft.com/office/drawing/2014/main" id="{1077F8A5-7AAB-4B6A-9F73-B49732906F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5111306" y="3903663"/>
            <a:ext cx="4519186" cy="430887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wrap="none">
            <a:spAutoFit/>
          </a:bodyPr>
          <a:lstStyle xmlns:a="http://schemas.openxmlformats.org/drawingml/2006/main">
            <a:lvl1pPr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1pPr>
            <a:lvl2pPr marL="742950" indent="-28575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marL="1143000" indent="-228600"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marL="1600200" indent="-22860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marL="2057400" indent="-228600">
              <a:spcBef>
                <a:spcPct val="20000"/>
              </a:spcBef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marL="25146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marL="29718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marL="34290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marL="38862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 xmlns:a="http://schemas.openxmlformats.org/drawingml/2006/main">
            <a:pPr>
              <a:spcBef>
                <a:spcPct val="0"/>
              </a:spcBef>
              <a:buFontTx/>
              <a:buNone/>
            </a:pPr>
            <a:r>
              <a:rPr sz="2200" b="1">
                <a:latin typeface="Arial"/>
                <a:ea typeface="Arial"/>
                <a:cs typeface="Arial"/>
              </a:rPr>
              <a:t>4 – Principles (Periaatteellisuus)</a:t>
            </a:r>
          </a:p>
        </p:txBody>
      </p:sp>
      <p:sp>
        <p:nvSpPr>
          <p:cNvPr id="31" name="Oval 6">
            <a:extLst xmlns:a="http://schemas.openxmlformats.org/drawingml/2006/main">
              <a:ext uri="{FF2B5EF4-FFF2-40B4-BE49-F238E27FC236}">
                <a16:creationId xmlns:a16="http://schemas.microsoft.com/office/drawing/2014/main" id="{0AC0A452-BBB6-44FE-9D4B-ECE7D27721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158485" y="4618529"/>
            <a:ext cx="1512888" cy="866775"/>
          </a:xfrm>
          <a:prstGeom xmlns:a="http://schemas.openxmlformats.org/drawingml/2006/main" prst="ellipse">
            <a:avLst/>
          </a:prstGeom>
          <a:solidFill xmlns:a="http://schemas.openxmlformats.org/drawingml/2006/main">
            <a:schemeClr val="tx2"/>
          </a:solidFill>
          <a:ln xmlns:a="http://schemas.openxmlformats.org/drawingml/2006/main" w="38100">
            <a:solidFill>
              <a:schemeClr val="bg1"/>
            </a:solidFill>
          </a:ln>
        </p:spPr>
        <p:txBody>
          <a:bodyPr xmlns:a="http://schemas.openxmlformats.org/drawingml/2006/main" wrap="none" lIns="91423" tIns="45712" rIns="91423" bIns="45712" anchor="ctr"/>
          <a:lstStyle xmlns:a="http://schemas.openxmlformats.org/drawingml/2006/main">
            <a:lvl1pPr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1pPr>
            <a:lvl2pPr marL="742950" indent="-28575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marL="1143000" indent="-228600"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marL="1600200" indent="-22860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marL="2057400" indent="-228600">
              <a:spcBef>
                <a:spcPct val="20000"/>
              </a:spcBef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marL="25146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marL="29718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marL="34290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marL="38862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 xmlns:a="http://schemas.openxmlformats.org/drawingml/2006/main">
            <a:pPr algn="ctr">
              <a:spcBef>
                <a:spcPct val="0"/>
              </a:spcBef>
              <a:buFontTx/>
              <a:buNone/>
            </a:pPr>
            <a:r>
              <a:rPr sz="1600" b="1">
                <a:solidFill>
                  <a:schemeClr val="bg1"/>
                </a:solidFill>
                <a:latin typeface="+mj-lt"/>
                <a:ea typeface="+mj-lt"/>
                <a:cs typeface="+mj-lt"/>
              </a:rPr>
              <a:t>Algorithms</a:t>
            </a:r>
          </a:p>
        </p:txBody>
      </p:sp>
      <p:pic>
        <p:nvPicPr>
          <p:cNvPr id="53" name="Kuva 35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4ab61b9cff04ecf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9296801" y="-4376"/>
            <a:ext cx="609199" cy="58906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728487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Dian numeron paikkamerkki 1">
            <a:extLst xmlns:a="http://schemas.openxmlformats.org/drawingml/2006/main">
              <a:ext uri="{FF2B5EF4-FFF2-40B4-BE49-F238E27FC236}">
                <a16:creationId xmlns:a16="http://schemas.microsoft.com/office/drawing/2014/main" id="{81B0B03C-BA50-4E96-B1B9-71BCBC365692}"/>
              </a:ext>
            </a:extLst>
          </p:cNvPr>
          <p:cNvSpPr>
            <a:spLocks xmlns:a="http://schemas.openxmlformats.org/drawingml/2006/main" noGrp="1"/>
          </p:cNvSpPr>
          <p:nvPr>
            <p:ph type="sldNum" idx="16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</a:pPr>
            <a:fld id="{EFD6AB9A-5F9E-5F59-51AB-3C8734130965}" type="slidenum">
              <a:t>4</a:t>
            </a:fld>
          </a:p>
        </p:txBody>
      </p:sp>
      <p:sp>
        <p:nvSpPr>
          <p:cNvPr id="3" name="Otsikko 2">
            <a:extLst xmlns:a="http://schemas.openxmlformats.org/drawingml/2006/main">
              <a:ext uri="{FF2B5EF4-FFF2-40B4-BE49-F238E27FC236}">
                <a16:creationId xmlns:a16="http://schemas.microsoft.com/office/drawing/2014/main" id="{12A9064D-A884-4896-90C4-BA8BBB211E9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>
                <a:latin typeface="+mj-lt"/>
                <a:ea typeface="+mj-lt"/>
                <a:cs typeface="+mj-lt"/>
              </a:rPr>
              <a:t>Choose win, win-win—or no deal</a:t>
            </a:r>
          </a:p>
        </p:txBody>
      </p:sp>
      <p:sp>
        <p:nvSpPr>
          <p:cNvPr id="4" name="Tekstin paikkamerkki 3">
            <a:extLst xmlns:a="http://schemas.openxmlformats.org/drawingml/2006/main">
              <a:ext uri="{FF2B5EF4-FFF2-40B4-BE49-F238E27FC236}">
                <a16:creationId xmlns:a16="http://schemas.microsoft.com/office/drawing/2014/main" id="{A9915A7E-2600-415E-BD39-407EEDD31E59}"/>
              </a:ext>
            </a:extLst>
          </p:cNvPr>
          <p:cNvSpPr>
            <a:spLocks xmlns:a="http://schemas.openxmlformats.org/drawingml/2006/main" noGrp="1"/>
          </p:cNvSpPr>
          <p:nvPr>
            <p:ph type="body" idx="17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>
                <a:latin typeface="+mj-lt"/>
                <a:ea typeface="+mj-lt"/>
                <a:cs typeface="+mj-lt"/>
              </a:rPr>
              <a:t>Do not drift into compromise because no one prepared an alternative</a:t>
            </a:r>
          </a:p>
        </p:txBody>
      </p:sp>
      <p:sp>
        <p:nvSpPr>
          <p:cNvPr id="8" name="Nuoli: Ylös 7">
            <a:extLst xmlns:a="http://schemas.openxmlformats.org/drawingml/2006/main">
              <a:ext uri="{FF2B5EF4-FFF2-40B4-BE49-F238E27FC236}">
                <a16:creationId xmlns:a16="http://schemas.microsoft.com/office/drawing/2014/main" id="{B7CD0261-6EAE-421E-92B2-4B9DA198DF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8504" y="1196975"/>
            <a:ext cx="252028" cy="4680297"/>
          </a:xfrm>
          <a:prstGeom xmlns:a="http://schemas.openxmlformats.org/drawingml/2006/main" prst="upArrow">
            <a:avLst/>
          </a:prstGeom>
          <a:solidFill xmlns:a="http://schemas.openxmlformats.org/drawingml/2006/main">
            <a:schemeClr val="accent1"/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1" name="Nuoli: Ylös 10">
            <a:extLst xmlns:a="http://schemas.openxmlformats.org/drawingml/2006/main">
              <a:ext uri="{FF2B5EF4-FFF2-40B4-BE49-F238E27FC236}">
                <a16:creationId xmlns:a16="http://schemas.microsoft.com/office/drawing/2014/main" id="{0E175086-6BD5-4333-8EE8-EA3E758392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5400000">
            <a:off x="3611850" y="2687545"/>
            <a:ext cx="252028" cy="6246694"/>
          </a:xfrm>
          <a:prstGeom xmlns:a="http://schemas.openxmlformats.org/drawingml/2006/main" prst="upArrow">
            <a:avLst/>
          </a:prstGeom>
          <a:solidFill xmlns:a="http://schemas.openxmlformats.org/drawingml/2006/main">
            <a:schemeClr val="accent1"/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2" name="Suorakulmio 11">
            <a:extLst xmlns:a="http://schemas.openxmlformats.org/drawingml/2006/main">
              <a:ext uri="{FF2B5EF4-FFF2-40B4-BE49-F238E27FC236}">
                <a16:creationId xmlns:a16="http://schemas.microsoft.com/office/drawing/2014/main" id="{B4103C48-42E2-4352-8A08-3D42C55BE9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16200000">
            <a:off x="-609618" y="3392436"/>
            <a:ext cx="2448272" cy="252029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bg1"/>
          </a:solidFill>
          <a:ln xmlns:a="http://schemas.openxmlformats.org/drawingml/2006/main">
            <a:solidFill>
              <a:schemeClr val="accent1">
                <a:lumMod val="75000"/>
              </a:schemeClr>
            </a:solidFill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200" b="1">
                <a:solidFill>
                  <a:schemeClr val="tx1"/>
                </a:solidFill>
                <a:latin typeface="+mj-lt"/>
                <a:ea typeface="+mj-lt"/>
                <a:cs typeface="+mj-lt"/>
              </a:rPr>
              <a:t>Focus on own needs</a:t>
            </a:r>
          </a:p>
        </p:txBody>
      </p:sp>
      <p:sp>
        <p:nvSpPr>
          <p:cNvPr id="13" name="Suorakulmio 12">
            <a:extLst xmlns:a="http://schemas.openxmlformats.org/drawingml/2006/main">
              <a:ext uri="{FF2B5EF4-FFF2-40B4-BE49-F238E27FC236}">
                <a16:creationId xmlns:a16="http://schemas.microsoft.com/office/drawing/2014/main" id="{940CFD5D-8989-4B03-BADF-E27F882304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53688" y="5684876"/>
            <a:ext cx="3483388" cy="332849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bg1"/>
          </a:solidFill>
          <a:ln xmlns:a="http://schemas.openxmlformats.org/drawingml/2006/main">
            <a:solidFill>
              <a:schemeClr val="accent1">
                <a:lumMod val="75000"/>
              </a:schemeClr>
            </a:solidFill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200" b="1">
                <a:solidFill>
                  <a:schemeClr val="tx1"/>
                </a:solidFill>
                <a:latin typeface="+mj-lt"/>
                <a:ea typeface="+mj-lt"/>
                <a:cs typeface="+mj-lt"/>
              </a:rPr>
              <a:t>Focus on the negotiation party needs</a:t>
            </a:r>
          </a:p>
        </p:txBody>
      </p:sp>
      <p:sp>
        <p:nvSpPr>
          <p:cNvPr id="14" name="Tekstiruutu 13">
            <a:extLst xmlns:a="http://schemas.openxmlformats.org/drawingml/2006/main">
              <a:ext uri="{FF2B5EF4-FFF2-40B4-BE49-F238E27FC236}">
                <a16:creationId xmlns:a16="http://schemas.microsoft.com/office/drawing/2014/main" id="{A2FDD4FF-8CAD-4C49-9EAB-8FCCFFB351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975" y="952035"/>
            <a:ext cx="899083" cy="36008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46800" rIns="4680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600"/>
              </a:spcAft>
              <a:buClr>
                <a:schemeClr val="tx2"/>
              </a:buClr>
              <a:buNone/>
            </a:pPr>
            <a:r>
              <a:rPr sz="1200">
                <a:latin typeface="+mj-lt"/>
                <a:ea typeface="+mj-lt"/>
                <a:cs typeface="+mj-lt"/>
              </a:rPr>
              <a:t>High</a:t>
            </a:r>
          </a:p>
        </p:txBody>
      </p:sp>
      <p:sp>
        <p:nvSpPr>
          <p:cNvPr id="15" name="Tekstiruutu 14">
            <a:extLst xmlns:a="http://schemas.openxmlformats.org/drawingml/2006/main">
              <a:ext uri="{FF2B5EF4-FFF2-40B4-BE49-F238E27FC236}">
                <a16:creationId xmlns:a16="http://schemas.microsoft.com/office/drawing/2014/main" id="{BC6D8FAF-A380-477B-AAC3-59612DD3FC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1192" y="5661248"/>
            <a:ext cx="899083" cy="36008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46800" rIns="4680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600"/>
              </a:spcAft>
              <a:buClr>
                <a:schemeClr val="tx2"/>
              </a:buClr>
              <a:buNone/>
            </a:pPr>
            <a:r>
              <a:rPr sz="1200">
                <a:latin typeface="+mj-lt"/>
                <a:ea typeface="+mj-lt"/>
                <a:cs typeface="+mj-lt"/>
              </a:rPr>
              <a:t>High</a:t>
            </a:r>
          </a:p>
        </p:txBody>
      </p:sp>
      <p:sp>
        <p:nvSpPr>
          <p:cNvPr id="18" name="Suora yhdysviiva 17">
            <a:extLst xmlns:a="http://schemas.openxmlformats.org/drawingml/2006/main">
              <a:ext uri="{FF2B5EF4-FFF2-40B4-BE49-F238E27FC236}">
                <a16:creationId xmlns:a16="http://schemas.microsoft.com/office/drawing/2014/main" id="{2DEC2830-E3AA-4A75-B73D-6DA03B2A5B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874" y="3242663"/>
            <a:ext cx="1818090" cy="1818090"/>
          </a:xfrm>
          <a:prstGeom xmlns:a="http://schemas.openxmlformats.org/drawingml/2006/main" prst="line">
            <a:avLst/>
          </a:prstGeom>
          <a:ln xmlns:a="http://schemas.openxmlformats.org/drawingml/2006/main" w="19050">
            <a:solidFill>
              <a:schemeClr val="accent1">
                <a:lumMod val="50000"/>
              </a:schemeClr>
            </a:solidFill>
            <a:prstDash val="sysDash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19" name="Suora yhdysviiva 18">
            <a:extLst xmlns:a="http://schemas.openxmlformats.org/drawingml/2006/main">
              <a:ext uri="{FF2B5EF4-FFF2-40B4-BE49-F238E27FC236}">
                <a16:creationId xmlns:a16="http://schemas.microsoft.com/office/drawing/2014/main" id="{355CE70F-FF64-46A7-A51B-B309015F59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08508" y="1658547"/>
            <a:ext cx="3402206" cy="3402206"/>
          </a:xfrm>
          <a:prstGeom xmlns:a="http://schemas.openxmlformats.org/drawingml/2006/main" prst="line">
            <a:avLst/>
          </a:prstGeom>
          <a:ln xmlns:a="http://schemas.openxmlformats.org/drawingml/2006/main" w="19050">
            <a:solidFill>
              <a:schemeClr val="accent1">
                <a:lumMod val="50000"/>
              </a:schemeClr>
            </a:solidFill>
            <a:prstDash val="sysDash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23" name="Oikea aaltosulje 22">
            <a:extLst xmlns:a="http://schemas.openxmlformats.org/drawingml/2006/main">
              <a:ext uri="{FF2B5EF4-FFF2-40B4-BE49-F238E27FC236}">
                <a16:creationId xmlns:a16="http://schemas.microsoft.com/office/drawing/2014/main" id="{1BA6C800-EA1B-452D-88F0-CEA773A637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5400000">
            <a:off x="2094772" y="3996281"/>
            <a:ext cx="135836" cy="2484275"/>
          </a:xfrm>
          <a:prstGeom xmlns:a="http://schemas.openxmlformats.org/drawingml/2006/main" prst="rightBrace">
            <a:avLst>
              <a:gd name="adj1" fmla="val 0"/>
              <a:gd name="adj2" fmla="val 50000"/>
            </a:avLst>
          </a:prstGeom>
          <a:ln xmlns:a="http://schemas.openxmlformats.org/drawingml/2006/main" w="19050">
            <a:solidFill>
              <a:schemeClr val="accent1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24" name="Tekstiruutu 23">
            <a:extLst xmlns:a="http://schemas.openxmlformats.org/drawingml/2006/main">
              <a:ext uri="{FF2B5EF4-FFF2-40B4-BE49-F238E27FC236}">
                <a16:creationId xmlns:a16="http://schemas.microsoft.com/office/drawing/2014/main" id="{D7B0E8E2-F90B-4A57-B1FC-E19CEFE96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4654" y="5273939"/>
            <a:ext cx="1656072" cy="459316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46800" rIns="4680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600"/>
              </a:spcAft>
              <a:buClr>
                <a:schemeClr val="tx2"/>
              </a:buClr>
              <a:buNone/>
            </a:pPr>
            <a:r>
              <a:rPr sz="1200" b="1" i="1">
                <a:solidFill>
                  <a:schemeClr val="tx2"/>
                </a:solidFill>
                <a:latin typeface="+mj-lt"/>
                <a:ea typeface="+mj-lt"/>
                <a:cs typeface="+mj-lt"/>
              </a:rPr>
              <a:t>Good negotiator</a:t>
            </a:r>
          </a:p>
        </p:txBody>
      </p:sp>
      <p:sp>
        <p:nvSpPr>
          <p:cNvPr id="25" name="Oikea aaltosulje 24">
            <a:extLst xmlns:a="http://schemas.openxmlformats.org/drawingml/2006/main">
              <a:ext uri="{FF2B5EF4-FFF2-40B4-BE49-F238E27FC236}">
                <a16:creationId xmlns:a16="http://schemas.microsoft.com/office/drawing/2014/main" id="{D56A8A57-0A12-46AA-A70B-A677C1DF67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5400000">
            <a:off x="6631474" y="4464419"/>
            <a:ext cx="135836" cy="1548000"/>
          </a:xfrm>
          <a:prstGeom xmlns:a="http://schemas.openxmlformats.org/drawingml/2006/main" prst="rightBrace">
            <a:avLst>
              <a:gd name="adj1" fmla="val 0"/>
              <a:gd name="adj2" fmla="val 50000"/>
            </a:avLst>
          </a:prstGeom>
          <a:ln xmlns:a="http://schemas.openxmlformats.org/drawingml/2006/main" w="19050">
            <a:solidFill>
              <a:schemeClr val="accent1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26" name="Tekstiruutu 25">
            <a:extLst xmlns:a="http://schemas.openxmlformats.org/drawingml/2006/main">
              <a:ext uri="{FF2B5EF4-FFF2-40B4-BE49-F238E27FC236}">
                <a16:creationId xmlns:a16="http://schemas.microsoft.com/office/drawing/2014/main" id="{50F166D8-00B7-479C-AE61-857F93591D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89216" y="5273940"/>
            <a:ext cx="1656072" cy="459316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46800" rIns="4680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600"/>
              </a:spcAft>
              <a:buClr>
                <a:schemeClr val="tx2"/>
              </a:buClr>
              <a:buNone/>
            </a:pPr>
            <a:r>
              <a:rPr sz="1200" b="1" i="1">
                <a:solidFill>
                  <a:schemeClr val="tx2"/>
                </a:solidFill>
                <a:latin typeface="+mj-lt"/>
                <a:ea typeface="+mj-lt"/>
                <a:cs typeface="+mj-lt"/>
              </a:rPr>
              <a:t>Good negotiator</a:t>
            </a:r>
          </a:p>
        </p:txBody>
      </p:sp>
      <p:sp>
        <p:nvSpPr>
          <p:cNvPr id="34" name="Puoliympyrä 33">
            <a:extLst xmlns:a="http://schemas.openxmlformats.org/drawingml/2006/main">
              <a:ext uri="{FF2B5EF4-FFF2-40B4-BE49-F238E27FC236}">
                <a16:creationId xmlns:a16="http://schemas.microsoft.com/office/drawing/2014/main" id="{7ABF473F-0F65-42E6-BE1D-5541986B51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10800000" flipH="0" flipV="0">
            <a:off x="1864096" y="2276871"/>
            <a:ext cx="467197" cy="463821"/>
          </a:xfrm>
          <a:prstGeom xmlns:a="http://schemas.openxmlformats.org/drawingml/2006/main" prst="chord">
            <a:avLst>
              <a:gd name="adj1" fmla="val 5388771"/>
              <a:gd name="adj2" fmla="val 16200000"/>
            </a:avLst>
          </a:prstGeom>
          <a:solidFill xmlns:a="http://schemas.openxmlformats.org/drawingml/2006/main">
            <a:schemeClr val="accent1"/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pic>
        <p:nvPicPr>
          <p:cNvPr id="120" name="Kuva 28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ee81f16ffc44ea2">
            <a:extLst>
              <a:ext uri="{96DAC541-7B7A-43D3-8B79-37D633B846F1}">
                <asvg:svgBlip xmlns:asvg="http://schemas.microsoft.com/office/drawing/2016/SVG/main" r:embed="Re62132a758374e3e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rot="0" flipH="0" flipV="0">
            <a:off x="1232787" y="2265755"/>
            <a:ext cx="509145" cy="509145"/>
          </a:xfrm>
          <a:prstGeom xmlns:a="http://schemas.openxmlformats.org/drawingml/2006/main" prst="rect">
            <a:avLst/>
          </a:prstGeom>
        </p:spPr>
      </p:pic>
      <p:pic>
        <p:nvPicPr>
          <p:cNvPr id="121" name="Kuva 3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6edd90494c24c88">
            <a:extLst>
              <a:ext uri="{96DAC541-7B7A-43D3-8B79-37D633B846F1}">
                <asvg:svgBlip xmlns:asvg="http://schemas.microsoft.com/office/drawing/2016/SVG/main" r:embed="Rdf7706e7cc5b4e48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rot="0" flipH="0" flipV="0">
            <a:off x="2500792" y="2265755"/>
            <a:ext cx="509145" cy="509145"/>
          </a:xfrm>
          <a:prstGeom xmlns:a="http://schemas.openxmlformats.org/drawingml/2006/main" prst="rect">
            <a:avLst/>
          </a:prstGeom>
        </p:spPr>
      </p:pic>
      <p:sp>
        <p:nvSpPr>
          <p:cNvPr id="33" name="Puoliympyrä 32">
            <a:extLst xmlns:a="http://schemas.openxmlformats.org/drawingml/2006/main">
              <a:ext uri="{FF2B5EF4-FFF2-40B4-BE49-F238E27FC236}">
                <a16:creationId xmlns:a16="http://schemas.microsoft.com/office/drawing/2014/main" id="{2BBDEF25-1D51-4359-8F2C-BE4E975ED1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762061" y="2105922"/>
            <a:ext cx="855409" cy="852669"/>
          </a:xfrm>
          <a:prstGeom xmlns:a="http://schemas.openxmlformats.org/drawingml/2006/main" prst="chord">
            <a:avLst>
              <a:gd name="adj1" fmla="val 5388771"/>
              <a:gd name="adj2" fmla="val 16200000"/>
            </a:avLst>
          </a:prstGeom>
          <a:solidFill xmlns:a="http://schemas.openxmlformats.org/drawingml/2006/main">
            <a:schemeClr val="tx2"/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5" name="Tekstiruutu 34">
            <a:extLst xmlns:a="http://schemas.openxmlformats.org/drawingml/2006/main">
              <a:ext uri="{FF2B5EF4-FFF2-40B4-BE49-F238E27FC236}">
                <a16:creationId xmlns:a16="http://schemas.microsoft.com/office/drawing/2014/main" id="{AB6A8E64-B188-4115-8725-188F16BA90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640856" y="1808820"/>
            <a:ext cx="946085" cy="26558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46800" rIns="4680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600"/>
              </a:spcAft>
              <a:buClr>
                <a:schemeClr val="tx2"/>
              </a:buClr>
              <a:buNone/>
            </a:pPr>
            <a:r>
              <a:rPr sz="1200" i="1">
                <a:latin typeface="+mj-lt"/>
                <a:ea typeface="+mj-lt"/>
                <a:cs typeface="+mj-lt"/>
              </a:rPr>
              <a:t>Competition </a:t>
            </a:r>
          </a:p>
        </p:txBody>
      </p:sp>
      <p:sp>
        <p:nvSpPr>
          <p:cNvPr id="36" name="Nuoli: Ylös 35">
            <a:extLst xmlns:a="http://schemas.openxmlformats.org/drawingml/2006/main">
              <a:ext uri="{FF2B5EF4-FFF2-40B4-BE49-F238E27FC236}">
                <a16:creationId xmlns:a16="http://schemas.microsoft.com/office/drawing/2014/main" id="{EA7C8DFD-793C-40E9-8132-C60B0E4DB9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5400000" flipH="0" flipV="0">
            <a:off x="1829000" y="2345695"/>
            <a:ext cx="226164" cy="360040"/>
          </a:xfrm>
          <a:prstGeom xmlns:a="http://schemas.openxmlformats.org/drawingml/2006/main" prst="upArrow">
            <a:avLst/>
          </a:prstGeom>
          <a:solidFill xmlns:a="http://schemas.openxmlformats.org/drawingml/2006/main">
            <a:schemeClr val="accent1"/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7" name="Nuoli: Ylös 36">
            <a:extLst xmlns:a="http://schemas.openxmlformats.org/drawingml/2006/main">
              <a:ext uri="{FF2B5EF4-FFF2-40B4-BE49-F238E27FC236}">
                <a16:creationId xmlns:a16="http://schemas.microsoft.com/office/drawing/2014/main" id="{53602149-7A82-42F5-A321-43E98B9FF8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16200000" flipH="0" flipV="0">
            <a:off x="2247630" y="2345695"/>
            <a:ext cx="226164" cy="360040"/>
          </a:xfrm>
          <a:prstGeom xmlns:a="http://schemas.openxmlformats.org/drawingml/2006/main" prst="upArrow">
            <a:avLst/>
          </a:prstGeom>
          <a:solidFill xmlns:a="http://schemas.openxmlformats.org/drawingml/2006/main">
            <a:schemeClr val="tx2"/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pic>
        <p:nvPicPr>
          <p:cNvPr id="126" name="Kuva 37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ee81f16ffc44ea2">
            <a:extLst>
              <a:ext uri="{96DAC541-7B7A-43D3-8B79-37D633B846F1}">
                <asvg:svgBlip xmlns:asvg="http://schemas.microsoft.com/office/drawing/2016/SVG/main" r:embed="Re62132a758374e3e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rot="0" flipH="0" flipV="0">
            <a:off x="2234186" y="3132710"/>
            <a:ext cx="509145" cy="509145"/>
          </a:xfrm>
          <a:prstGeom xmlns:a="http://schemas.openxmlformats.org/drawingml/2006/main" prst="rect">
            <a:avLst/>
          </a:prstGeom>
        </p:spPr>
      </p:pic>
      <p:pic>
        <p:nvPicPr>
          <p:cNvPr id="127" name="Kuva 38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6edd90494c24c88">
            <a:extLst>
              <a:ext uri="{96DAC541-7B7A-43D3-8B79-37D633B846F1}">
                <asvg:svgBlip xmlns:asvg="http://schemas.microsoft.com/office/drawing/2016/SVG/main" r:embed="Rdf7706e7cc5b4e48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rot="0" flipH="0" flipV="0">
            <a:off x="3502191" y="3132710"/>
            <a:ext cx="509145" cy="509145"/>
          </a:xfrm>
          <a:prstGeom xmlns:a="http://schemas.openxmlformats.org/drawingml/2006/main" prst="rect">
            <a:avLst/>
          </a:prstGeom>
        </p:spPr>
      </p:pic>
      <p:sp>
        <p:nvSpPr>
          <p:cNvPr id="40" name="Puoliympyrä 39">
            <a:extLst xmlns:a="http://schemas.openxmlformats.org/drawingml/2006/main">
              <a:ext uri="{FF2B5EF4-FFF2-40B4-BE49-F238E27FC236}">
                <a16:creationId xmlns:a16="http://schemas.microsoft.com/office/drawing/2014/main" id="{67EFCD1D-BE8F-430C-9202-5CF33B97A6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2763461" y="3048626"/>
            <a:ext cx="738730" cy="677312"/>
          </a:xfrm>
          <a:prstGeom xmlns:a="http://schemas.openxmlformats.org/drawingml/2006/main" prst="chord">
            <a:avLst>
              <a:gd name="adj1" fmla="val 5388771"/>
              <a:gd name="adj2" fmla="val 16200000"/>
            </a:avLst>
          </a:prstGeom>
          <a:solidFill xmlns:a="http://schemas.openxmlformats.org/drawingml/2006/main">
            <a:schemeClr val="tx2"/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41" name="Puoliympyrä 40">
            <a:extLst xmlns:a="http://schemas.openxmlformats.org/drawingml/2006/main">
              <a:ext uri="{FF2B5EF4-FFF2-40B4-BE49-F238E27FC236}">
                <a16:creationId xmlns:a16="http://schemas.microsoft.com/office/drawing/2014/main" id="{064A3512-F927-4EB9-B889-9F4E79D2C7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10800000" flipH="0" flipV="0">
            <a:off x="2798125" y="3048625"/>
            <a:ext cx="738729" cy="677312"/>
          </a:xfrm>
          <a:prstGeom xmlns:a="http://schemas.openxmlformats.org/drawingml/2006/main" prst="chord">
            <a:avLst>
              <a:gd name="adj1" fmla="val 5388771"/>
              <a:gd name="adj2" fmla="val 16200000"/>
            </a:avLst>
          </a:prstGeom>
          <a:solidFill xmlns:a="http://schemas.openxmlformats.org/drawingml/2006/main">
            <a:schemeClr val="accent1"/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42" name="Tekstiruutu 41">
            <a:extLst xmlns:a="http://schemas.openxmlformats.org/drawingml/2006/main">
              <a:ext uri="{FF2B5EF4-FFF2-40B4-BE49-F238E27FC236}">
                <a16:creationId xmlns:a16="http://schemas.microsoft.com/office/drawing/2014/main" id="{824DA427-77DE-4CFC-8558-1FD7A43FED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2543175" y="2778728"/>
            <a:ext cx="1143000" cy="265557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46800" rIns="4680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600"/>
              </a:spcAft>
              <a:buClr>
                <a:schemeClr val="tx2"/>
              </a:buClr>
              <a:buNone/>
            </a:pPr>
            <a:r>
              <a:rPr sz="1200" i="1">
                <a:latin typeface="+mj-lt"/>
                <a:ea typeface="+mj-lt"/>
                <a:cs typeface="+mj-lt"/>
              </a:rPr>
              <a:t>Compromise</a:t>
            </a:r>
          </a:p>
        </p:txBody>
      </p:sp>
      <p:sp>
        <p:nvSpPr>
          <p:cNvPr id="43" name="Nuoli: Ylös 42">
            <a:extLst xmlns:a="http://schemas.openxmlformats.org/drawingml/2006/main">
              <a:ext uri="{FF2B5EF4-FFF2-40B4-BE49-F238E27FC236}">
                <a16:creationId xmlns:a16="http://schemas.microsoft.com/office/drawing/2014/main" id="{98031632-A31C-4508-9792-8883CA9EE3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5400000" flipH="0" flipV="0">
            <a:off x="2830399" y="3212650"/>
            <a:ext cx="226164" cy="360040"/>
          </a:xfrm>
          <a:prstGeom xmlns:a="http://schemas.openxmlformats.org/drawingml/2006/main" prst="upArrow">
            <a:avLst/>
          </a:prstGeom>
          <a:solidFill xmlns:a="http://schemas.openxmlformats.org/drawingml/2006/main">
            <a:schemeClr val="accent1"/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44" name="Nuoli: Ylös 43">
            <a:extLst xmlns:a="http://schemas.openxmlformats.org/drawingml/2006/main">
              <a:ext uri="{FF2B5EF4-FFF2-40B4-BE49-F238E27FC236}">
                <a16:creationId xmlns:a16="http://schemas.microsoft.com/office/drawing/2014/main" id="{234EF2D9-2171-432D-9365-85A980D196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16200000" flipH="0" flipV="0">
            <a:off x="3249029" y="3212650"/>
            <a:ext cx="226164" cy="360040"/>
          </a:xfrm>
          <a:prstGeom xmlns:a="http://schemas.openxmlformats.org/drawingml/2006/main" prst="upArrow">
            <a:avLst/>
          </a:prstGeom>
          <a:solidFill xmlns:a="http://schemas.openxmlformats.org/drawingml/2006/main">
            <a:schemeClr val="tx2"/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49" name="Tekstiruutu 48">
            <a:extLst xmlns:a="http://schemas.openxmlformats.org/drawingml/2006/main">
              <a:ext uri="{FF2B5EF4-FFF2-40B4-BE49-F238E27FC236}">
                <a16:creationId xmlns:a16="http://schemas.microsoft.com/office/drawing/2014/main" id="{96CA1B17-9872-4822-ACEE-3C3D621FFF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3657347" y="3741509"/>
            <a:ext cx="946085" cy="26558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46800" rIns="4680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600"/>
              </a:spcAft>
              <a:buClr>
                <a:schemeClr val="tx2"/>
              </a:buClr>
              <a:buNone/>
            </a:pPr>
            <a:r>
              <a:rPr sz="1200" i="1">
                <a:latin typeface="+mj-lt"/>
                <a:ea typeface="+mj-lt"/>
                <a:cs typeface="+mj-lt"/>
              </a:rPr>
              <a:t>Giving up</a:t>
            </a:r>
          </a:p>
        </p:txBody>
      </p:sp>
      <p:pic>
        <p:nvPicPr>
          <p:cNvPr id="134" name="Kuva 4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ee81f16ffc44ea2">
            <a:extLst>
              <a:ext uri="{96DAC541-7B7A-43D3-8B79-37D633B846F1}">
                <asvg:svgBlip xmlns:asvg="http://schemas.microsoft.com/office/drawing/2016/SVG/main" r:embed="Re62132a758374e3e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rot="0" flipH="0" flipV="0">
            <a:off x="2957599" y="4095490"/>
            <a:ext cx="509145" cy="509145"/>
          </a:xfrm>
          <a:prstGeom xmlns:a="http://schemas.openxmlformats.org/drawingml/2006/main" prst="rect">
            <a:avLst/>
          </a:prstGeom>
        </p:spPr>
      </p:pic>
      <p:pic>
        <p:nvPicPr>
          <p:cNvPr id="135" name="Kuva 45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6edd90494c24c88">
            <a:extLst>
              <a:ext uri="{96DAC541-7B7A-43D3-8B79-37D633B846F1}">
                <asvg:svgBlip xmlns:asvg="http://schemas.microsoft.com/office/drawing/2016/SVG/main" r:embed="Rdf7706e7cc5b4e48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rot="0" flipH="0" flipV="0">
            <a:off x="4517283" y="4095490"/>
            <a:ext cx="509145" cy="509145"/>
          </a:xfrm>
          <a:prstGeom xmlns:a="http://schemas.openxmlformats.org/drawingml/2006/main" prst="rect">
            <a:avLst/>
          </a:prstGeom>
        </p:spPr>
      </p:pic>
      <p:sp>
        <p:nvSpPr>
          <p:cNvPr id="48" name="Puoliympyrä 47">
            <a:extLst xmlns:a="http://schemas.openxmlformats.org/drawingml/2006/main">
              <a:ext uri="{FF2B5EF4-FFF2-40B4-BE49-F238E27FC236}">
                <a16:creationId xmlns:a16="http://schemas.microsoft.com/office/drawing/2014/main" id="{626D2E4C-9192-400A-8A4F-19C55D3AF6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10800000" flipH="0" flipV="0">
            <a:off x="3813217" y="4011405"/>
            <a:ext cx="738729" cy="677312"/>
          </a:xfrm>
          <a:prstGeom xmlns:a="http://schemas.openxmlformats.org/drawingml/2006/main" prst="chord">
            <a:avLst>
              <a:gd name="adj1" fmla="val 16750919"/>
              <a:gd name="adj2" fmla="val 16200000"/>
            </a:avLst>
          </a:prstGeom>
          <a:solidFill xmlns:a="http://schemas.openxmlformats.org/drawingml/2006/main">
            <a:schemeClr val="accent1"/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50" name="Nuoli: Ylös 49">
            <a:extLst xmlns:a="http://schemas.openxmlformats.org/drawingml/2006/main">
              <a:ext uri="{FF2B5EF4-FFF2-40B4-BE49-F238E27FC236}">
                <a16:creationId xmlns:a16="http://schemas.microsoft.com/office/drawing/2014/main" id="{4406EA00-C7A1-47D8-BCB6-8CDA0E2C3A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16200000" flipH="0" flipV="0">
            <a:off x="3518066" y="4171527"/>
            <a:ext cx="226164" cy="360040"/>
          </a:xfrm>
          <a:prstGeom xmlns:a="http://schemas.openxmlformats.org/drawingml/2006/main" prst="upArrow">
            <a:avLst/>
          </a:prstGeom>
          <a:solidFill xmlns:a="http://schemas.openxmlformats.org/drawingml/2006/main">
            <a:schemeClr val="accent1"/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51" name="Nuoli: Ylös 50">
            <a:extLst xmlns:a="http://schemas.openxmlformats.org/drawingml/2006/main">
              <a:ext uri="{FF2B5EF4-FFF2-40B4-BE49-F238E27FC236}">
                <a16:creationId xmlns:a16="http://schemas.microsoft.com/office/drawing/2014/main" id="{7ED0FA5C-00AB-4205-A8E4-C97BC44830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16200000" flipH="0" flipV="0">
            <a:off x="4083874" y="3991548"/>
            <a:ext cx="226164" cy="720000"/>
          </a:xfrm>
          <a:prstGeom xmlns:a="http://schemas.openxmlformats.org/drawingml/2006/main" prst="upArrow">
            <a:avLst/>
          </a:prstGeom>
          <a:solidFill xmlns:a="http://schemas.openxmlformats.org/drawingml/2006/main">
            <a:schemeClr val="tx2"/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pic>
        <p:nvPicPr>
          <p:cNvPr id="139" name="Kuva 5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ee81f16ffc44ea2">
            <a:extLst>
              <a:ext uri="{96DAC541-7B7A-43D3-8B79-37D633B846F1}">
                <asvg:svgBlip xmlns:asvg="http://schemas.microsoft.com/office/drawing/2016/SVG/main" r:embed="Re62132a758374e3e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rot="0" flipH="0" flipV="0">
            <a:off x="5078552" y="3112129"/>
            <a:ext cx="509145" cy="509145"/>
          </a:xfrm>
          <a:prstGeom xmlns:a="http://schemas.openxmlformats.org/drawingml/2006/main" prst="rect">
            <a:avLst/>
          </a:prstGeom>
        </p:spPr>
      </p:pic>
      <p:pic>
        <p:nvPicPr>
          <p:cNvPr id="140" name="Kuva 5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6edd90494c24c88">
            <a:extLst>
              <a:ext uri="{96DAC541-7B7A-43D3-8B79-37D633B846F1}">
                <asvg:svgBlip xmlns:asvg="http://schemas.microsoft.com/office/drawing/2016/SVG/main" r:embed="Rdf7706e7cc5b4e48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rot="0" flipH="0" flipV="0">
            <a:off x="5557438" y="2869636"/>
            <a:ext cx="509145" cy="509145"/>
          </a:xfrm>
          <a:prstGeom xmlns:a="http://schemas.openxmlformats.org/drawingml/2006/main" prst="rect">
            <a:avLst/>
          </a:prstGeom>
        </p:spPr>
      </p:pic>
      <p:sp>
        <p:nvSpPr>
          <p:cNvPr id="54" name="Puoliympyrä 53">
            <a:extLst xmlns:a="http://schemas.openxmlformats.org/drawingml/2006/main">
              <a:ext uri="{FF2B5EF4-FFF2-40B4-BE49-F238E27FC236}">
                <a16:creationId xmlns:a16="http://schemas.microsoft.com/office/drawing/2014/main" id="{BE06E75A-19DC-4EB1-8A0A-9EE5577EE2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10800000" flipH="0" flipV="0">
            <a:off x="4922150" y="2389407"/>
            <a:ext cx="738729" cy="677312"/>
          </a:xfrm>
          <a:prstGeom xmlns:a="http://schemas.openxmlformats.org/drawingml/2006/main" prst="chord">
            <a:avLst>
              <a:gd name="adj1" fmla="val 16750919"/>
              <a:gd name="adj2" fmla="val 16200000"/>
            </a:avLst>
          </a:prstGeom>
          <a:solidFill xmlns:a="http://schemas.openxmlformats.org/drawingml/2006/main">
            <a:schemeClr val="accent1"/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55" name="Tekstiruutu 54">
            <a:extLst xmlns:a="http://schemas.openxmlformats.org/drawingml/2006/main">
              <a:ext uri="{FF2B5EF4-FFF2-40B4-BE49-F238E27FC236}">
                <a16:creationId xmlns:a16="http://schemas.microsoft.com/office/drawing/2014/main" id="{902C3783-DE68-4DAA-A6B5-587F2131EA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069677" y="2279840"/>
            <a:ext cx="946085" cy="26558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46800" rIns="4680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600"/>
              </a:spcAft>
              <a:buClr>
                <a:schemeClr val="tx2"/>
              </a:buClr>
              <a:buNone/>
            </a:pPr>
            <a:r>
              <a:rPr sz="1200" b="1" i="1">
                <a:latin typeface="+mj-lt"/>
                <a:ea typeface="+mj-lt"/>
                <a:cs typeface="+mj-lt"/>
              </a:rPr>
              <a:t>Win-Win</a:t>
            </a:r>
          </a:p>
        </p:txBody>
      </p:sp>
      <p:sp>
        <p:nvSpPr>
          <p:cNvPr id="57" name="Nuoli: Ylös 56">
            <a:extLst xmlns:a="http://schemas.openxmlformats.org/drawingml/2006/main">
              <a:ext uri="{FF2B5EF4-FFF2-40B4-BE49-F238E27FC236}">
                <a16:creationId xmlns:a16="http://schemas.microsoft.com/office/drawing/2014/main" id="{E66B796C-C57D-4282-ACA1-DC08CDB5BC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2700000" flipH="0" flipV="0">
            <a:off x="5189474" y="2359404"/>
            <a:ext cx="226164" cy="720000"/>
          </a:xfrm>
          <a:prstGeom xmlns:a="http://schemas.openxmlformats.org/drawingml/2006/main" prst="upArrow">
            <a:avLst/>
          </a:prstGeom>
          <a:solidFill xmlns:a="http://schemas.openxmlformats.org/drawingml/2006/main">
            <a:schemeClr val="tx2"/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58" name="Puoliympyrä 57">
            <a:extLst xmlns:a="http://schemas.openxmlformats.org/drawingml/2006/main">
              <a:ext uri="{FF2B5EF4-FFF2-40B4-BE49-F238E27FC236}">
                <a16:creationId xmlns:a16="http://schemas.microsoft.com/office/drawing/2014/main" id="{79813594-5768-499C-BF0E-128F3C3B4D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20120774" flipH="0" flipV="0">
            <a:off x="4466636" y="2706789"/>
            <a:ext cx="738729" cy="677312"/>
          </a:xfrm>
          <a:prstGeom xmlns:a="http://schemas.openxmlformats.org/drawingml/2006/main" prst="chord">
            <a:avLst>
              <a:gd name="adj1" fmla="val 16750919"/>
              <a:gd name="adj2" fmla="val 16200000"/>
            </a:avLst>
          </a:prstGeom>
          <a:solidFill xmlns:a="http://schemas.openxmlformats.org/drawingml/2006/main">
            <a:schemeClr val="tx2"/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59" name="Nuoli: Ylös 58">
            <a:extLst xmlns:a="http://schemas.openxmlformats.org/drawingml/2006/main">
              <a:ext uri="{FF2B5EF4-FFF2-40B4-BE49-F238E27FC236}">
                <a16:creationId xmlns:a16="http://schemas.microsoft.com/office/drawing/2014/main" id="{1427260F-29B6-4E7B-8537-0550389807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2700000" flipH="0" flipV="0">
            <a:off x="4718604" y="2685444"/>
            <a:ext cx="226164" cy="720000"/>
          </a:xfrm>
          <a:prstGeom xmlns:a="http://schemas.openxmlformats.org/drawingml/2006/main" prst="upArrow">
            <a:avLst/>
          </a:prstGeom>
          <a:solidFill xmlns:a="http://schemas.openxmlformats.org/drawingml/2006/main">
            <a:schemeClr val="accent1"/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pic>
        <p:nvPicPr>
          <p:cNvPr id="146" name="Kuva 59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ee81f16ffc44ea2">
            <a:extLst>
              <a:ext uri="{96DAC541-7B7A-43D3-8B79-37D633B846F1}">
                <asvg:svgBlip xmlns:asvg="http://schemas.microsoft.com/office/drawing/2016/SVG/main" r:embed="Re62132a758374e3e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rot="0" flipH="0" flipV="0">
            <a:off x="1074820" y="3828528"/>
            <a:ext cx="509145" cy="509145"/>
          </a:xfrm>
          <a:prstGeom xmlns:a="http://schemas.openxmlformats.org/drawingml/2006/main" prst="rect">
            <a:avLst/>
          </a:prstGeom>
        </p:spPr>
      </p:pic>
      <p:pic>
        <p:nvPicPr>
          <p:cNvPr id="147" name="Kuva 6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6edd90494c24c88">
            <a:extLst>
              <a:ext uri="{96DAC541-7B7A-43D3-8B79-37D633B846F1}">
                <asvg:svgBlip xmlns:asvg="http://schemas.microsoft.com/office/drawing/2016/SVG/main" r:embed="Rdf7706e7cc5b4e48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rot="0" flipH="0" flipV="0">
            <a:off x="2391882" y="4668643"/>
            <a:ext cx="509145" cy="509145"/>
          </a:xfrm>
          <a:prstGeom xmlns:a="http://schemas.openxmlformats.org/drawingml/2006/main" prst="rect">
            <a:avLst/>
          </a:prstGeom>
        </p:spPr>
      </p:pic>
      <p:sp>
        <p:nvSpPr>
          <p:cNvPr id="63" name="Nuoli: Ylös 62">
            <a:extLst xmlns:a="http://schemas.openxmlformats.org/drawingml/2006/main">
              <a:ext uri="{FF2B5EF4-FFF2-40B4-BE49-F238E27FC236}">
                <a16:creationId xmlns:a16="http://schemas.microsoft.com/office/drawing/2014/main" id="{7599DCE8-1C69-428F-BFAC-8F2F8CFC95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8100000" flipH="0" flipV="0">
            <a:off x="2234261" y="4649790"/>
            <a:ext cx="226164" cy="360000"/>
          </a:xfrm>
          <a:prstGeom xmlns:a="http://schemas.openxmlformats.org/drawingml/2006/main" prst="upArrow">
            <a:avLst/>
          </a:prstGeom>
          <a:solidFill xmlns:a="http://schemas.openxmlformats.org/drawingml/2006/main">
            <a:schemeClr val="tx2"/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2" name="Puoliympyrä 61">
            <a:extLst xmlns:a="http://schemas.openxmlformats.org/drawingml/2006/main">
              <a:ext uri="{FF2B5EF4-FFF2-40B4-BE49-F238E27FC236}">
                <a16:creationId xmlns:a16="http://schemas.microsoft.com/office/drawing/2014/main" id="{0A38047B-315B-4833-A947-48B0EC4AAA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10800000" flipH="0" flipV="0">
            <a:off x="1732877" y="4268872"/>
            <a:ext cx="566100" cy="506967"/>
          </a:xfrm>
          <a:prstGeom xmlns:a="http://schemas.openxmlformats.org/drawingml/2006/main" prst="chord">
            <a:avLst>
              <a:gd name="adj1" fmla="val 16750919"/>
              <a:gd name="adj2" fmla="val 16200000"/>
            </a:avLst>
          </a:prstGeom>
          <a:solidFill xmlns:a="http://schemas.openxmlformats.org/drawingml/2006/main">
            <a:schemeClr val="accent1"/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5" name="Nuoli: Ylös 64">
            <a:extLst xmlns:a="http://schemas.openxmlformats.org/drawingml/2006/main">
              <a:ext uri="{FF2B5EF4-FFF2-40B4-BE49-F238E27FC236}">
                <a16:creationId xmlns:a16="http://schemas.microsoft.com/office/drawing/2014/main" id="{72D96B9D-6A22-408C-8383-D260C332A0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18900000" flipH="0" flipV="0">
            <a:off x="1279632" y="4327419"/>
            <a:ext cx="226164" cy="360000"/>
          </a:xfrm>
          <a:prstGeom xmlns:a="http://schemas.openxmlformats.org/drawingml/2006/main" prst="upArrow">
            <a:avLst/>
          </a:prstGeom>
          <a:solidFill xmlns:a="http://schemas.openxmlformats.org/drawingml/2006/main">
            <a:schemeClr val="accent1"/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6" name="Puoliympyrä 65">
            <a:extLst xmlns:a="http://schemas.openxmlformats.org/drawingml/2006/main">
              <a:ext uri="{FF2B5EF4-FFF2-40B4-BE49-F238E27FC236}">
                <a16:creationId xmlns:a16="http://schemas.microsoft.com/office/drawing/2014/main" id="{15950E8C-4673-4609-A41B-CBC746ABA1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10800000" flipH="0" flipV="0">
            <a:off x="1396816" y="4507419"/>
            <a:ext cx="598416" cy="548664"/>
          </a:xfrm>
          <a:prstGeom xmlns:a="http://schemas.openxmlformats.org/drawingml/2006/main" prst="chord">
            <a:avLst>
              <a:gd name="adj1" fmla="val 16750919"/>
              <a:gd name="adj2" fmla="val 16200000"/>
            </a:avLst>
          </a:prstGeom>
          <a:solidFill xmlns:a="http://schemas.openxmlformats.org/drawingml/2006/main">
            <a:schemeClr val="tx2"/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7" name="Tekstiruutu 66">
            <a:extLst xmlns:a="http://schemas.openxmlformats.org/drawingml/2006/main">
              <a:ext uri="{FF2B5EF4-FFF2-40B4-BE49-F238E27FC236}">
                <a16:creationId xmlns:a16="http://schemas.microsoft.com/office/drawing/2014/main" id="{7E6E7ADA-BEB0-40A8-B447-2E08EE8331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58852" y="3642578"/>
            <a:ext cx="946085" cy="26558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46800" rIns="4680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600"/>
              </a:spcAft>
              <a:buClr>
                <a:schemeClr val="tx2"/>
              </a:buClr>
              <a:buNone/>
            </a:pPr>
            <a:r>
              <a:rPr sz="1200" b="1" i="1">
                <a:latin typeface="+mj-lt"/>
                <a:ea typeface="+mj-lt"/>
                <a:cs typeface="+mj-lt"/>
              </a:rPr>
              <a:t>No deal</a:t>
            </a:r>
          </a:p>
        </p:txBody>
      </p:sp>
      <p:sp>
        <p:nvSpPr>
          <p:cNvPr id="83" name="Suorakulmio 82">
            <a:extLst xmlns:a="http://schemas.openxmlformats.org/drawingml/2006/main">
              <a:ext uri="{FF2B5EF4-FFF2-40B4-BE49-F238E27FC236}">
                <a16:creationId xmlns:a16="http://schemas.microsoft.com/office/drawing/2014/main" id="{42407842-3A97-4673-92D3-F10E336133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37061" y="2840571"/>
            <a:ext cx="2702444" cy="1666848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bg1"/>
          </a:solidFill>
          <a:ln xmlns:a="http://schemas.openxmlformats.org/drawingml/2006/main">
            <a:solidFill>
              <a:schemeClr val="accent1">
                <a:lumMod val="75000"/>
              </a:schemeClr>
            </a:solidFill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36000" rIns="36000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pic>
        <p:nvPicPr>
          <p:cNvPr id="154" name="Picture 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6edd90494c24c88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rot="0" flipH="0" flipV="0">
            <a:off x="6840496" y="1061403"/>
            <a:ext cx="2695575" cy="1695450"/>
          </a:xfrm>
          <a:prstGeom xmlns:a="http://schemas.openxmlformats.org/drawingml/2006/main" prst="rect">
            <a:avLst/>
          </a:prstGeom>
        </p:spPr>
      </p:pic>
      <p:pic>
        <p:nvPicPr>
          <p:cNvPr id="155" name="Kuva 7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17a50bb5a864bca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rot="0" flipH="0" flipV="0">
            <a:off x="7043241" y="4067886"/>
            <a:ext cx="1222127" cy="257949"/>
          </a:xfrm>
          <a:prstGeom xmlns:a="http://schemas.openxmlformats.org/drawingml/2006/main" prst="rect">
            <a:avLst/>
          </a:prstGeom>
        </p:spPr>
      </p:pic>
      <p:pic>
        <p:nvPicPr>
          <p:cNvPr id="156" name="Kuva 7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44f3f606350473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rot="0" flipH="0" flipV="0">
            <a:off x="8398665" y="4095490"/>
            <a:ext cx="1078516" cy="259930"/>
          </a:xfrm>
          <a:prstGeom xmlns:a="http://schemas.openxmlformats.org/drawingml/2006/main" prst="rect">
            <a:avLst/>
          </a:prstGeom>
        </p:spPr>
      </p:pic>
      <p:pic>
        <p:nvPicPr>
          <p:cNvPr id="157" name="Kuva 7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1bbb9e49d314cf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rot="0" flipH="0" flipV="0">
            <a:off x="7233136" y="3283610"/>
            <a:ext cx="842337" cy="200289"/>
          </a:xfrm>
          <a:prstGeom xmlns:a="http://schemas.openxmlformats.org/drawingml/2006/main" prst="rect">
            <a:avLst/>
          </a:prstGeom>
        </p:spPr>
      </p:pic>
      <p:pic>
        <p:nvPicPr>
          <p:cNvPr id="158" name="Kuva 76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dfacbeafe814d3c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rot="0" flipH="0" flipV="0">
            <a:off x="8400132" y="3176972"/>
            <a:ext cx="1075583" cy="355458"/>
          </a:xfrm>
          <a:prstGeom xmlns:a="http://schemas.openxmlformats.org/drawingml/2006/main" prst="rect">
            <a:avLst/>
          </a:prstGeom>
        </p:spPr>
      </p:pic>
      <p:pic>
        <p:nvPicPr>
          <p:cNvPr id="159" name="Kuva 78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73e29af068a45c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rot="0" flipH="0" flipV="0">
            <a:off x="7048782" y="3485878"/>
            <a:ext cx="1211045" cy="642935"/>
          </a:xfrm>
          <a:prstGeom xmlns:a="http://schemas.openxmlformats.org/drawingml/2006/main" prst="rect">
            <a:avLst/>
          </a:prstGeom>
        </p:spPr>
      </p:pic>
      <p:pic>
        <p:nvPicPr>
          <p:cNvPr id="160" name="Kuva 8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ecf53ba3fb6489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rot="0" flipH="0" flipV="0">
            <a:off x="8579046" y="3679579"/>
            <a:ext cx="717755" cy="333789"/>
          </a:xfrm>
          <a:prstGeom xmlns:a="http://schemas.openxmlformats.org/drawingml/2006/main" prst="rect">
            <a:avLst/>
          </a:prstGeom>
        </p:spPr>
      </p:pic>
      <p:sp>
        <p:nvSpPr>
          <p:cNvPr id="82" name="Suorakulmio 81">
            <a:extLst xmlns:a="http://schemas.openxmlformats.org/drawingml/2006/main">
              <a:ext uri="{FF2B5EF4-FFF2-40B4-BE49-F238E27FC236}">
                <a16:creationId xmlns:a16="http://schemas.microsoft.com/office/drawing/2014/main" id="{8B7EF5B5-C068-45AA-807D-79F5E41FD3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630223" y="2601103"/>
            <a:ext cx="1116120" cy="433237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bg1"/>
          </a:solidFill>
          <a:ln xmlns:a="http://schemas.openxmlformats.org/drawingml/2006/main">
            <a:solidFill>
              <a:schemeClr val="accent1">
                <a:lumMod val="75000"/>
              </a:schemeClr>
            </a:solidFill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36000" rIns="3600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000" b="1">
                <a:solidFill>
                  <a:schemeClr val="tx1"/>
                </a:solidFill>
              </a:rPr>
              <a:t>15 corporate marriages</a:t>
            </a:r>
          </a:p>
        </p:txBody>
      </p:sp>
      <p:pic>
        <p:nvPicPr>
          <p:cNvPr id="162" name="Kuva 63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6edd90494c24c88">
            <a:extLst>
              <a:ext uri="{96DAC541-7B7A-43D3-8B79-37D633B846F1}">
                <asvg:svgBlip xmlns:asvg="http://schemas.microsoft.com/office/drawing/2016/SVG/main" r:embed="Rdf7706e7cc5b4e48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455333" y="5584854"/>
            <a:ext cx="509145" cy="509145"/>
          </a:xfrm>
          <a:prstGeom xmlns:a="http://schemas.openxmlformats.org/drawingml/2006/main" prst="rect">
            <a:avLst/>
          </a:prstGeom>
        </p:spPr>
      </p:pic>
      <p:pic>
        <p:nvPicPr>
          <p:cNvPr id="163" name="Kuva 67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ee81f16ffc44ea2">
            <a:extLst>
              <a:ext uri="{96DAC541-7B7A-43D3-8B79-37D633B846F1}">
                <asvg:svgBlip xmlns:asvg="http://schemas.microsoft.com/office/drawing/2016/SVG/main" r:embed="Re62132a758374e3e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-20641" y="972220"/>
            <a:ext cx="509145" cy="509145"/>
          </a:xfrm>
          <a:prstGeom xmlns:a="http://schemas.openxmlformats.org/drawingml/2006/main" prst="rect">
            <a:avLst/>
          </a:prstGeom>
        </p:spPr>
      </p:pic>
      <p:sp>
        <p:nvSpPr>
          <p:cNvPr id="69" name="Tekstiruutu 68">
            <a:extLst xmlns:a="http://schemas.openxmlformats.org/drawingml/2006/main">
              <a:ext uri="{FF2B5EF4-FFF2-40B4-BE49-F238E27FC236}">
                <a16:creationId xmlns:a16="http://schemas.microsoft.com/office/drawing/2014/main" id="{B6E21C1A-121A-4726-BAC4-C2CC8814DD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85369" y="5284101"/>
            <a:ext cx="1656072" cy="459316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46800" rIns="4680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600"/>
              </a:spcAft>
              <a:buClr>
                <a:schemeClr val="tx2"/>
              </a:buClr>
              <a:buNone/>
            </a:pPr>
            <a:r>
              <a:rPr sz="1200" b="1" i="1">
                <a:solidFill>
                  <a:schemeClr val="tx2"/>
                </a:solidFill>
                <a:latin typeface="+mj-lt"/>
                <a:ea typeface="+mj-lt"/>
                <a:cs typeface="+mj-lt"/>
              </a:rPr>
              <a:t>Amateur</a:t>
            </a:r>
          </a:p>
        </p:txBody>
      </p:sp>
      <p:pic>
        <p:nvPicPr>
          <p:cNvPr id="165" name="Kuva 2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aaff6019ca043fa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9296801" y="-4376"/>
            <a:ext cx="609199" cy="58906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181817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Dian numeron paikkamerkki 1">
            <a:extLst xmlns:a="http://schemas.openxmlformats.org/drawingml/2006/main">
              <a:ext uri="{FF2B5EF4-FFF2-40B4-BE49-F238E27FC236}">
                <a16:creationId xmlns:a16="http://schemas.microsoft.com/office/drawing/2014/main" id="{47E686B7-556E-4C42-AF4A-96D8E044E6EA}"/>
              </a:ext>
            </a:extLst>
          </p:cNvPr>
          <p:cNvSpPr>
            <a:spLocks xmlns:a="http://schemas.openxmlformats.org/drawingml/2006/main" noGrp="1"/>
          </p:cNvSpPr>
          <p:nvPr>
            <p:ph type="sldNum" idx="16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</a:pPr>
            <a:fld id="{EE5B3003-2C54-13C6-9832-7637201064DE}" type="slidenum">
              <a:t>5</a:t>
            </a:fld>
          </a:p>
        </p:txBody>
      </p:sp>
      <p:sp>
        <p:nvSpPr>
          <p:cNvPr id="3" name="Otsikko 2">
            <a:extLst xmlns:a="http://schemas.openxmlformats.org/drawingml/2006/main">
              <a:ext uri="{FF2B5EF4-FFF2-40B4-BE49-F238E27FC236}">
                <a16:creationId xmlns:a16="http://schemas.microsoft.com/office/drawing/2014/main" id="{7F0C2FF5-D6A9-4C55-A906-EF51D361B28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Prepare five result families before the meeting</a:t>
            </a:r>
          </a:p>
        </p:txBody>
      </p:sp>
      <p:graphicFrame>
        <p:nvGraphicFramePr>
          <p:cNvPr id="49" name="Kaavio 3"/>
          <p:cNvGraphicFramePr/>
          <p:nvPr/>
        </p:nvGraphicFramePr>
        <p:xfrm>
          <a:off xmlns:a="http://schemas.openxmlformats.org/drawingml/2006/main" x="1496168" y="954668"/>
          <a:ext xmlns:a="http://schemas.openxmlformats.org/drawingml/2006/main" cx="7016441" cy="4484688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dff4631b04e44e39"/>
          </a:graphicData>
        </a:graphic>
      </p:graphicFrame>
      <p:pic>
        <p:nvPicPr>
          <p:cNvPr id="50" name="Kuva 6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c6a8a99c59b4b1a">
            <a:extLst>
              <a:ext uri="{96DAC541-7B7A-43D3-8B79-37D633B846F1}">
                <asvg:svgBlip xmlns:asvg="http://schemas.microsoft.com/office/drawing/2016/SVG/main" r:embed="Reabae7b192e44339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rot="0" flipH="0" flipV="0">
            <a:off x="5277606" y="2304697"/>
            <a:ext cx="509145" cy="509145"/>
          </a:xfrm>
          <a:prstGeom xmlns:a="http://schemas.openxmlformats.org/drawingml/2006/main" prst="rect">
            <a:avLst/>
          </a:prstGeom>
        </p:spPr>
      </p:pic>
      <p:sp>
        <p:nvSpPr>
          <p:cNvPr id="28" name="Suorakulmio 27">
            <a:extLst xmlns:a="http://schemas.openxmlformats.org/drawingml/2006/main">
              <a:ext uri="{FF2B5EF4-FFF2-40B4-BE49-F238E27FC236}">
                <a16:creationId xmlns:a16="http://schemas.microsoft.com/office/drawing/2014/main" id="{894B6905-9398-46D2-AEF6-BBAC54BCF9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5799126" y="2365628"/>
            <a:ext cx="1543083" cy="426705"/>
          </a:xfrm>
          <a:prstGeom xmlns:a="http://schemas.openxmlformats.org/drawingml/2006/main" prst="rect">
            <a:avLst/>
          </a:prstGeom>
        </p:spPr>
        <p:style>
          <a:lnRef xmlns:a="http://schemas.openxmlformats.org/drawingml/2006/main" idx="3">
            <a:schemeClr val="lt1"/>
          </a:lnRef>
          <a:fillRef xmlns:a="http://schemas.openxmlformats.org/drawingml/2006/main" idx="1">
            <a:schemeClr val="accent3"/>
          </a:fillRef>
          <a:effectRef xmlns:a="http://schemas.openxmlformats.org/drawingml/2006/main" idx="1">
            <a:schemeClr val="accent3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200" b="1"/>
              <a:t>Own Benefit: 20% </a:t>
            </a:r>
          </a:p>
        </p:txBody>
      </p:sp>
      <p:pic>
        <p:nvPicPr>
          <p:cNvPr id="52" name="Kuva 7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67a723d7a1c4029">
            <a:extLst>
              <a:ext uri="{96DAC541-7B7A-43D3-8B79-37D633B846F1}">
                <asvg:svgBlip xmlns:asvg="http://schemas.microsoft.com/office/drawing/2016/SVG/main" r:embed="Ra9f8e31556584bad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rot="0" flipH="0" flipV="0">
            <a:off x="5661307" y="3872026"/>
            <a:ext cx="509145" cy="509145"/>
          </a:xfrm>
          <a:prstGeom xmlns:a="http://schemas.openxmlformats.org/drawingml/2006/main" prst="rect">
            <a:avLst/>
          </a:prstGeom>
        </p:spPr>
      </p:pic>
      <p:sp>
        <p:nvSpPr>
          <p:cNvPr id="29" name="Suorakulmio 28">
            <a:extLst xmlns:a="http://schemas.openxmlformats.org/drawingml/2006/main">
              <a:ext uri="{FF2B5EF4-FFF2-40B4-BE49-F238E27FC236}">
                <a16:creationId xmlns:a16="http://schemas.microsoft.com/office/drawing/2014/main" id="{FA04D4A4-3EA4-4B78-9B23-7C4E15F43D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170452" y="3919357"/>
            <a:ext cx="1802800" cy="414482"/>
          </a:xfrm>
          <a:prstGeom xmlns:a="http://schemas.openxmlformats.org/drawingml/2006/main" prst="rect">
            <a:avLst/>
          </a:prstGeom>
        </p:spPr>
        <p:style>
          <a:lnRef xmlns:a="http://schemas.openxmlformats.org/drawingml/2006/main" idx="3">
            <a:schemeClr val="lt1"/>
          </a:lnRef>
          <a:fillRef xmlns:a="http://schemas.openxmlformats.org/drawingml/2006/main" idx="1">
            <a:schemeClr val="accent3"/>
          </a:fillRef>
          <a:effectRef xmlns:a="http://schemas.openxmlformats.org/drawingml/2006/main" idx="1">
            <a:schemeClr val="accent3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200" b="1"/>
              <a:t>Partner Benefit: 20% </a:t>
            </a:r>
          </a:p>
        </p:txBody>
      </p:sp>
      <p:pic>
        <p:nvPicPr>
          <p:cNvPr id="54" name="Kuva 9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c6a8a99c59b4b1a">
            <a:extLst>
              <a:ext uri="{96DAC541-7B7A-43D3-8B79-37D633B846F1}">
                <asvg:svgBlip xmlns:asvg="http://schemas.microsoft.com/office/drawing/2016/SVG/main" r:embed="Reabae7b192e44339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rot="0" flipH="0" flipV="0">
            <a:off x="3963989" y="5472750"/>
            <a:ext cx="509145" cy="509145"/>
          </a:xfrm>
          <a:prstGeom xmlns:a="http://schemas.openxmlformats.org/drawingml/2006/main" prst="rect">
            <a:avLst/>
          </a:prstGeom>
        </p:spPr>
      </p:pic>
      <p:pic>
        <p:nvPicPr>
          <p:cNvPr id="55" name="Kuva 1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67a723d7a1c4029">
            <a:extLst>
              <a:ext uri="{96DAC541-7B7A-43D3-8B79-37D633B846F1}">
                <asvg:svgBlip xmlns:asvg="http://schemas.microsoft.com/office/drawing/2016/SVG/main" r:embed="Ra9f8e31556584bad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rot="0" flipH="0" flipV="0">
            <a:off x="4442875" y="5230257"/>
            <a:ext cx="509145" cy="509145"/>
          </a:xfrm>
          <a:prstGeom xmlns:a="http://schemas.openxmlformats.org/drawingml/2006/main" prst="rect">
            <a:avLst/>
          </a:prstGeom>
        </p:spPr>
      </p:pic>
      <p:sp>
        <p:nvSpPr>
          <p:cNvPr id="12" name="Puoliympyrä 11">
            <a:extLst xmlns:a="http://schemas.openxmlformats.org/drawingml/2006/main">
              <a:ext uri="{FF2B5EF4-FFF2-40B4-BE49-F238E27FC236}">
                <a16:creationId xmlns:a16="http://schemas.microsoft.com/office/drawing/2014/main" id="{25FF025E-1FC0-4179-A01A-1FD32C5FCE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10800000" flipH="0" flipV="0">
            <a:off x="3807587" y="4750028"/>
            <a:ext cx="738729" cy="677312"/>
          </a:xfrm>
          <a:prstGeom xmlns:a="http://schemas.openxmlformats.org/drawingml/2006/main" prst="chord">
            <a:avLst>
              <a:gd name="adj1" fmla="val 16750919"/>
              <a:gd name="adj2" fmla="val 16200000"/>
            </a:avLst>
          </a:prstGeom>
          <a:solidFill xmlns:a="http://schemas.openxmlformats.org/drawingml/2006/main">
            <a:schemeClr val="accent1"/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3" name="Tekstiruutu 12">
            <a:extLst xmlns:a="http://schemas.openxmlformats.org/drawingml/2006/main">
              <a:ext uri="{FF2B5EF4-FFF2-40B4-BE49-F238E27FC236}">
                <a16:creationId xmlns:a16="http://schemas.microsoft.com/office/drawing/2014/main" id="{1FD4DA95-C1AC-4F3D-A63B-692F5B376E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2955114" y="4640461"/>
            <a:ext cx="946085" cy="26558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46800" rIns="4680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600"/>
              </a:spcAft>
              <a:buClr>
                <a:schemeClr val="tx2"/>
              </a:buClr>
              <a:buNone/>
            </a:pPr>
            <a:r>
              <a:rPr sz="1200" b="1" i="1">
                <a:latin typeface="+mj-lt"/>
                <a:ea typeface="+mj-lt"/>
                <a:cs typeface="+mj-lt"/>
              </a:rPr>
              <a:t>Win-Win</a:t>
            </a:r>
          </a:p>
        </p:txBody>
      </p:sp>
      <p:sp>
        <p:nvSpPr>
          <p:cNvPr id="14" name="Nuoli: Ylös 13">
            <a:extLst xmlns:a="http://schemas.openxmlformats.org/drawingml/2006/main">
              <a:ext uri="{FF2B5EF4-FFF2-40B4-BE49-F238E27FC236}">
                <a16:creationId xmlns:a16="http://schemas.microsoft.com/office/drawing/2014/main" id="{0C16FB52-AFF1-4B67-9880-C0D4FA788D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2700000" flipH="0" flipV="0">
            <a:off x="4074911" y="4720025"/>
            <a:ext cx="226164" cy="720000"/>
          </a:xfrm>
          <a:prstGeom xmlns:a="http://schemas.openxmlformats.org/drawingml/2006/main" prst="upArrow">
            <a:avLst/>
          </a:prstGeom>
          <a:solidFill xmlns:a="http://schemas.openxmlformats.org/drawingml/2006/main">
            <a:schemeClr val="tx2"/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5" name="Puoliympyrä 14">
            <a:extLst xmlns:a="http://schemas.openxmlformats.org/drawingml/2006/main">
              <a:ext uri="{FF2B5EF4-FFF2-40B4-BE49-F238E27FC236}">
                <a16:creationId xmlns:a16="http://schemas.microsoft.com/office/drawing/2014/main" id="{41C0C6D6-8A5E-460B-96F1-A6D68F82D1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20120774" flipH="0" flipV="0">
            <a:off x="3352073" y="5067410"/>
            <a:ext cx="738729" cy="677312"/>
          </a:xfrm>
          <a:prstGeom xmlns:a="http://schemas.openxmlformats.org/drawingml/2006/main" prst="chord">
            <a:avLst>
              <a:gd name="adj1" fmla="val 16750919"/>
              <a:gd name="adj2" fmla="val 16200000"/>
            </a:avLst>
          </a:prstGeom>
          <a:solidFill xmlns:a="http://schemas.openxmlformats.org/drawingml/2006/main">
            <a:schemeClr val="tx2"/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6" name="Nuoli: Ylös 15">
            <a:extLst xmlns:a="http://schemas.openxmlformats.org/drawingml/2006/main">
              <a:ext uri="{FF2B5EF4-FFF2-40B4-BE49-F238E27FC236}">
                <a16:creationId xmlns:a16="http://schemas.microsoft.com/office/drawing/2014/main" id="{3DB6CC59-940D-4C94-BD09-7A534AEE35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2700000" flipH="0" flipV="0">
            <a:off x="3604041" y="5046065"/>
            <a:ext cx="226164" cy="720000"/>
          </a:xfrm>
          <a:prstGeom xmlns:a="http://schemas.openxmlformats.org/drawingml/2006/main" prst="upArrow">
            <a:avLst/>
          </a:prstGeom>
          <a:solidFill xmlns:a="http://schemas.openxmlformats.org/drawingml/2006/main">
            <a:schemeClr val="accent1"/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0" name="Suorakulmio 29">
            <a:extLst xmlns:a="http://schemas.openxmlformats.org/drawingml/2006/main">
              <a:ext uri="{FF2B5EF4-FFF2-40B4-BE49-F238E27FC236}">
                <a16:creationId xmlns:a16="http://schemas.microsoft.com/office/drawing/2014/main" id="{AA36AE62-56B9-421B-8626-B50D443462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5004388" y="5268912"/>
            <a:ext cx="2116033" cy="414482"/>
          </a:xfrm>
          <a:prstGeom xmlns:a="http://schemas.openxmlformats.org/drawingml/2006/main" prst="rect">
            <a:avLst/>
          </a:prstGeom>
        </p:spPr>
        <p:style>
          <a:lnRef xmlns:a="http://schemas.openxmlformats.org/drawingml/2006/main" idx="3">
            <a:schemeClr val="lt1"/>
          </a:lnRef>
          <a:fillRef xmlns:a="http://schemas.openxmlformats.org/drawingml/2006/main" idx="1">
            <a:schemeClr val="accent3"/>
          </a:fillRef>
          <a:effectRef xmlns:a="http://schemas.openxmlformats.org/drawingml/2006/main" idx="1">
            <a:schemeClr val="accent3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200" b="1"/>
              <a:t>Synergistic Solution: 30% </a:t>
            </a:r>
          </a:p>
        </p:txBody>
      </p:sp>
      <p:pic>
        <p:nvPicPr>
          <p:cNvPr id="62" name="Kuva 16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c6a8a99c59b4b1a">
            <a:extLst>
              <a:ext uri="{96DAC541-7B7A-43D3-8B79-37D633B846F1}">
                <asvg:svgBlip xmlns:asvg="http://schemas.microsoft.com/office/drawing/2016/SVG/main" r:embed="Reabae7b192e44339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rot="0" flipH="0" flipV="0">
            <a:off x="1337959" y="2686083"/>
            <a:ext cx="509145" cy="509145"/>
          </a:xfrm>
          <a:prstGeom xmlns:a="http://schemas.openxmlformats.org/drawingml/2006/main" prst="rect">
            <a:avLst/>
          </a:prstGeom>
        </p:spPr>
      </p:pic>
      <p:sp>
        <p:nvSpPr>
          <p:cNvPr id="18" name="Nuoli: Ylös 17">
            <a:extLst xmlns:a="http://schemas.openxmlformats.org/drawingml/2006/main">
              <a:ext uri="{FF2B5EF4-FFF2-40B4-BE49-F238E27FC236}">
                <a16:creationId xmlns:a16="http://schemas.microsoft.com/office/drawing/2014/main" id="{30ACF2D8-E21F-49D6-9C55-1FBB0FB0D0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18900000" flipH="0" flipV="0">
            <a:off x="1582686" y="3165251"/>
            <a:ext cx="226164" cy="360000"/>
          </a:xfrm>
          <a:prstGeom xmlns:a="http://schemas.openxmlformats.org/drawingml/2006/main" prst="upArrow">
            <a:avLst/>
          </a:prstGeom>
          <a:solidFill xmlns:a="http://schemas.openxmlformats.org/drawingml/2006/main">
            <a:schemeClr val="accent1"/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9" name="Tekstiruutu 18">
            <a:extLst xmlns:a="http://schemas.openxmlformats.org/drawingml/2006/main">
              <a:ext uri="{FF2B5EF4-FFF2-40B4-BE49-F238E27FC236}">
                <a16:creationId xmlns:a16="http://schemas.microsoft.com/office/drawing/2014/main" id="{D93AD070-CEFD-4ADD-B557-A865CD6161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119490" y="2503889"/>
            <a:ext cx="946085" cy="26558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46800" rIns="4680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600"/>
              </a:spcAft>
              <a:buClr>
                <a:schemeClr val="tx2"/>
              </a:buClr>
              <a:buNone/>
            </a:pPr>
            <a:r>
              <a:rPr sz="1200" b="1" i="1">
                <a:latin typeface="+mj-lt"/>
                <a:ea typeface="+mj-lt"/>
                <a:cs typeface="+mj-lt"/>
              </a:rPr>
              <a:t>No deal</a:t>
            </a:r>
          </a:p>
        </p:txBody>
      </p:sp>
      <p:sp>
        <p:nvSpPr>
          <p:cNvPr id="31" name="Suorakulmio 30">
            <a:extLst xmlns:a="http://schemas.openxmlformats.org/drawingml/2006/main">
              <a:ext uri="{FF2B5EF4-FFF2-40B4-BE49-F238E27FC236}">
                <a16:creationId xmlns:a16="http://schemas.microsoft.com/office/drawing/2014/main" id="{824C11DB-C238-4249-B6BA-62A64E3B73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2020990" y="3063934"/>
            <a:ext cx="1543083" cy="426705"/>
          </a:xfrm>
          <a:prstGeom xmlns:a="http://schemas.openxmlformats.org/drawingml/2006/main" prst="rect">
            <a:avLst/>
          </a:prstGeom>
        </p:spPr>
        <p:style>
          <a:lnRef xmlns:a="http://schemas.openxmlformats.org/drawingml/2006/main" idx="3">
            <a:schemeClr val="lt1"/>
          </a:lnRef>
          <a:fillRef xmlns:a="http://schemas.openxmlformats.org/drawingml/2006/main" idx="1">
            <a:schemeClr val="accent3"/>
          </a:fillRef>
          <a:effectRef xmlns:a="http://schemas.openxmlformats.org/drawingml/2006/main" idx="1">
            <a:schemeClr val="accent3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200" b="1"/>
              <a:t>Walk Away: 20% </a:t>
            </a:r>
          </a:p>
        </p:txBody>
      </p:sp>
      <p:sp>
        <p:nvSpPr>
          <p:cNvPr id="32" name="Suorakulmio 31">
            <a:extLst xmlns:a="http://schemas.openxmlformats.org/drawingml/2006/main">
              <a:ext uri="{FF2B5EF4-FFF2-40B4-BE49-F238E27FC236}">
                <a16:creationId xmlns:a16="http://schemas.microsoft.com/office/drawing/2014/main" id="{1B7478AC-BA3E-4238-91E7-B72B1EE478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2017552" y="2509887"/>
            <a:ext cx="1543083" cy="426705"/>
          </a:xfrm>
          <a:prstGeom xmlns:a="http://schemas.openxmlformats.org/drawingml/2006/main" prst="rect">
            <a:avLst/>
          </a:prstGeom>
        </p:spPr>
        <p:style>
          <a:lnRef xmlns:a="http://schemas.openxmlformats.org/drawingml/2006/main" idx="3">
            <a:schemeClr val="lt1"/>
          </a:lnRef>
          <a:fillRef xmlns:a="http://schemas.openxmlformats.org/drawingml/2006/main" idx="1">
            <a:schemeClr val="accent3"/>
          </a:fillRef>
          <a:effectRef xmlns:a="http://schemas.openxmlformats.org/drawingml/2006/main" idx="1">
            <a:schemeClr val="accent3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200" b="1"/>
              <a:t>New Partner: 5% </a:t>
            </a:r>
          </a:p>
        </p:txBody>
      </p:sp>
      <p:pic>
        <p:nvPicPr>
          <p:cNvPr id="67" name="Kuva 2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c6a8a99c59b4b1a">
            <a:extLst>
              <a:ext uri="{96DAC541-7B7A-43D3-8B79-37D633B846F1}">
                <asvg:svgBlip xmlns:asvg="http://schemas.microsoft.com/office/drawing/2016/SVG/main" r:embed="Reabae7b192e44339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rot="0" flipH="0" flipV="0">
            <a:off x="2964898" y="1514181"/>
            <a:ext cx="509145" cy="509145"/>
          </a:xfrm>
          <a:prstGeom xmlns:a="http://schemas.openxmlformats.org/drawingml/2006/main" prst="rect">
            <a:avLst/>
          </a:prstGeom>
        </p:spPr>
      </p:pic>
      <p:pic>
        <p:nvPicPr>
          <p:cNvPr id="68" name="Kuva 2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67a723d7a1c4029">
            <a:extLst>
              <a:ext uri="{96DAC541-7B7A-43D3-8B79-37D633B846F1}">
                <asvg:svgBlip xmlns:asvg="http://schemas.microsoft.com/office/drawing/2016/SVG/main" r:embed="Ra9f8e31556584bad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rot="0" flipH="0" flipV="0">
            <a:off x="4232903" y="1514181"/>
            <a:ext cx="509145" cy="509145"/>
          </a:xfrm>
          <a:prstGeom xmlns:a="http://schemas.openxmlformats.org/drawingml/2006/main" prst="rect">
            <a:avLst/>
          </a:prstGeom>
        </p:spPr>
      </p:pic>
      <p:sp>
        <p:nvSpPr>
          <p:cNvPr id="23" name="Puoliympyrä 22">
            <a:extLst xmlns:a="http://schemas.openxmlformats.org/drawingml/2006/main">
              <a:ext uri="{FF2B5EF4-FFF2-40B4-BE49-F238E27FC236}">
                <a16:creationId xmlns:a16="http://schemas.microsoft.com/office/drawing/2014/main" id="{A9EBBD60-D829-4564-B4FF-6A7C31E20A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3494173" y="1430097"/>
            <a:ext cx="738730" cy="677312"/>
          </a:xfrm>
          <a:prstGeom xmlns:a="http://schemas.openxmlformats.org/drawingml/2006/main" prst="chord">
            <a:avLst>
              <a:gd name="adj1" fmla="val 5388771"/>
              <a:gd name="adj2" fmla="val 16200000"/>
            </a:avLst>
          </a:prstGeom>
          <a:solidFill xmlns:a="http://schemas.openxmlformats.org/drawingml/2006/main">
            <a:schemeClr val="tx2"/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24" name="Puoliympyrä 23">
            <a:extLst xmlns:a="http://schemas.openxmlformats.org/drawingml/2006/main">
              <a:ext uri="{FF2B5EF4-FFF2-40B4-BE49-F238E27FC236}">
                <a16:creationId xmlns:a16="http://schemas.microsoft.com/office/drawing/2014/main" id="{D7F13FB7-AA9C-4651-B057-9A885C4295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10800000" flipH="0" flipV="0">
            <a:off x="3528837" y="1430096"/>
            <a:ext cx="738729" cy="677312"/>
          </a:xfrm>
          <a:prstGeom xmlns:a="http://schemas.openxmlformats.org/drawingml/2006/main" prst="chord">
            <a:avLst>
              <a:gd name="adj1" fmla="val 5388771"/>
              <a:gd name="adj2" fmla="val 16200000"/>
            </a:avLst>
          </a:prstGeom>
          <a:solidFill xmlns:a="http://schemas.openxmlformats.org/drawingml/2006/main">
            <a:schemeClr val="accent1"/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25" name="Tekstiruutu 24">
            <a:extLst xmlns:a="http://schemas.openxmlformats.org/drawingml/2006/main">
              <a:ext uri="{FF2B5EF4-FFF2-40B4-BE49-F238E27FC236}">
                <a16:creationId xmlns:a16="http://schemas.microsoft.com/office/drawing/2014/main" id="{125218B2-9FAA-472B-9AAA-3BE72CD067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3372967" y="1160200"/>
            <a:ext cx="1149546" cy="28067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46800" rIns="4680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600"/>
              </a:spcAft>
              <a:buClr>
                <a:schemeClr val="tx2"/>
              </a:buClr>
              <a:buNone/>
            </a:pPr>
            <a:r>
              <a:rPr sz="1200" b="1" i="1">
                <a:latin typeface="+mj-lt"/>
                <a:ea typeface="+mj-lt"/>
                <a:cs typeface="+mj-lt"/>
              </a:rPr>
              <a:t>Compromise</a:t>
            </a:r>
          </a:p>
        </p:txBody>
      </p:sp>
      <p:sp>
        <p:nvSpPr>
          <p:cNvPr id="26" name="Nuoli: Ylös 25">
            <a:extLst xmlns:a="http://schemas.openxmlformats.org/drawingml/2006/main">
              <a:ext uri="{FF2B5EF4-FFF2-40B4-BE49-F238E27FC236}">
                <a16:creationId xmlns:a16="http://schemas.microsoft.com/office/drawing/2014/main" id="{AA3F5FA9-5122-482C-AC3A-A40D9F8A64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5400000" flipH="0" flipV="0">
            <a:off x="3561111" y="1594121"/>
            <a:ext cx="226164" cy="360040"/>
          </a:xfrm>
          <a:prstGeom xmlns:a="http://schemas.openxmlformats.org/drawingml/2006/main" prst="upArrow">
            <a:avLst/>
          </a:prstGeom>
          <a:solidFill xmlns:a="http://schemas.openxmlformats.org/drawingml/2006/main">
            <a:schemeClr val="accent1"/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27" name="Nuoli: Ylös 26">
            <a:extLst xmlns:a="http://schemas.openxmlformats.org/drawingml/2006/main">
              <a:ext uri="{FF2B5EF4-FFF2-40B4-BE49-F238E27FC236}">
                <a16:creationId xmlns:a16="http://schemas.microsoft.com/office/drawing/2014/main" id="{D9107A8D-2660-43D9-BB35-0236E432EB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16200000" flipH="0" flipV="0">
            <a:off x="3979741" y="1594121"/>
            <a:ext cx="226164" cy="360040"/>
          </a:xfrm>
          <a:prstGeom xmlns:a="http://schemas.openxmlformats.org/drawingml/2006/main" prst="upArrow">
            <a:avLst/>
          </a:prstGeom>
          <a:solidFill xmlns:a="http://schemas.openxmlformats.org/drawingml/2006/main">
            <a:schemeClr val="tx2"/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3" name="Suorakulmio 32">
            <a:extLst xmlns:a="http://schemas.openxmlformats.org/drawingml/2006/main">
              <a:ext uri="{FF2B5EF4-FFF2-40B4-BE49-F238E27FC236}">
                <a16:creationId xmlns:a16="http://schemas.microsoft.com/office/drawing/2014/main" id="{A6C5FC3C-0029-42C6-A159-BE92364A61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791350" y="1508745"/>
            <a:ext cx="1543083" cy="426705"/>
          </a:xfrm>
          <a:prstGeom xmlns:a="http://schemas.openxmlformats.org/drawingml/2006/main" prst="rect">
            <a:avLst/>
          </a:prstGeom>
        </p:spPr>
        <p:style>
          <a:lnRef xmlns:a="http://schemas.openxmlformats.org/drawingml/2006/main" idx="3">
            <a:schemeClr val="lt1"/>
          </a:lnRef>
          <a:fillRef xmlns:a="http://schemas.openxmlformats.org/drawingml/2006/main" idx="1">
            <a:schemeClr val="accent3"/>
          </a:fillRef>
          <a:effectRef xmlns:a="http://schemas.openxmlformats.org/drawingml/2006/main" idx="1">
            <a:schemeClr val="accent3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200" b="1"/>
              <a:t>Compromise: 5% </a:t>
            </a:r>
          </a:p>
        </p:txBody>
      </p:sp>
    </p:spTree>
    <p:extLst>
      <p:ext uri="{BB962C8B-B14F-4D97-AF65-F5344CB8AC3E}">
        <p14:creationId xmlns:p14="http://schemas.microsoft.com/office/powerpoint/2010/main" val="3358016549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Dian numeron paikkamerkki 1">
            <a:extLst xmlns:a="http://schemas.openxmlformats.org/drawingml/2006/main">
              <a:ext uri="{FF2B5EF4-FFF2-40B4-BE49-F238E27FC236}">
                <a16:creationId xmlns:a16="http://schemas.microsoft.com/office/drawing/2014/main" id="{CF0F04CE-1757-4E49-A489-6E4D2ED3A481}"/>
              </a:ext>
            </a:extLst>
          </p:cNvPr>
          <p:cNvSpPr>
            <a:spLocks xmlns:a="http://schemas.openxmlformats.org/drawingml/2006/main" noGrp="1"/>
          </p:cNvSpPr>
          <p:nvPr>
            <p:ph type="sldNum" idx="16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</a:pPr>
            <a:fld id="{8C630A04-5A25-9E0C-9436-126091DB86B3}" type="slidenum">
              <a:rPr>
                <a:latin typeface="+mj-lt"/>
                <a:ea typeface="+mj-lt"/>
                <a:cs typeface="+mj-lt"/>
              </a:rPr>
              <a:t>6</a:t>
            </a:fld>
          </a:p>
        </p:txBody>
      </p:sp>
      <p:sp>
        <p:nvSpPr>
          <p:cNvPr id="3" name="Otsikko 2">
            <a:extLst xmlns:a="http://schemas.openxmlformats.org/drawingml/2006/main">
              <a:ext uri="{FF2B5EF4-FFF2-40B4-BE49-F238E27FC236}">
                <a16:creationId xmlns:a16="http://schemas.microsoft.com/office/drawing/2014/main" id="{13835B80-EC57-4B6F-B027-5EF1DE8AF64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>
                <a:latin typeface="+mj-lt"/>
                <a:ea typeface="+mj-lt"/>
                <a:cs typeface="+mj-lt"/>
              </a:rPr>
              <a:t>Separate signals from what you actually know</a:t>
            </a:r>
          </a:p>
        </p:txBody>
      </p:sp>
      <p:sp>
        <p:nvSpPr>
          <p:cNvPr id="4" name="Tekstin paikkamerkki 3">
            <a:extLst xmlns:a="http://schemas.openxmlformats.org/drawingml/2006/main">
              <a:ext uri="{FF2B5EF4-FFF2-40B4-BE49-F238E27FC236}">
                <a16:creationId xmlns:a16="http://schemas.microsoft.com/office/drawing/2014/main" id="{1B547EE8-EF4D-4448-9CE9-5F1FACBE4F4C}"/>
              </a:ext>
            </a:extLst>
          </p:cNvPr>
          <p:cNvSpPr>
            <a:spLocks xmlns:a="http://schemas.openxmlformats.org/drawingml/2006/main" noGrp="1"/>
          </p:cNvSpPr>
          <p:nvPr>
            <p:ph type="body" idx="17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>
                <a:latin typeface="+mj-lt"/>
                <a:ea typeface="+mj-lt"/>
                <a:cs typeface="+mj-lt"/>
              </a:rPr>
              <a:t>Map knowns, unknowns, hidden cards and testable questions</a:t>
            </a:r>
          </a:p>
        </p:txBody>
      </p:sp>
      <p:pic>
        <p:nvPicPr>
          <p:cNvPr id="24" name="Picture 3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88ca4cd4b234996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17525" y="1409700"/>
            <a:ext cx="5535613" cy="4076700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7" name="Oval 6">
            <a:extLst xmlns:a="http://schemas.openxmlformats.org/drawingml/2006/main">
              <a:ext uri="{FF2B5EF4-FFF2-40B4-BE49-F238E27FC236}">
                <a16:creationId xmlns:a16="http://schemas.microsoft.com/office/drawing/2014/main" id="{A6996604-CBD6-4EEA-B8D0-F8863FEEB0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352550" y="1484313"/>
            <a:ext cx="1468438" cy="741362"/>
          </a:xfrm>
          <a:prstGeom xmlns:a="http://schemas.openxmlformats.org/drawingml/2006/main" prst="ellipse">
            <a:avLst/>
          </a:prstGeom>
          <a:solidFill xmlns:a="http://schemas.openxmlformats.org/drawingml/2006/main">
            <a:schemeClr val="tx2"/>
          </a:solidFill>
          <a:ln xmlns:a="http://schemas.openxmlformats.org/drawingml/2006/main" w="38100">
            <a:solidFill>
              <a:schemeClr val="bg1"/>
            </a:solidFill>
          </a:ln>
        </p:spPr>
        <p:txBody>
          <a:bodyPr xmlns:a="http://schemas.openxmlformats.org/drawingml/2006/main" wrap="none" lIns="91423" tIns="45712" rIns="91423" bIns="45712" anchor="ctr"/>
          <a:lstStyle xmlns:a="http://schemas.openxmlformats.org/drawingml/2006/main">
            <a:lvl1pPr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1pPr>
            <a:lvl2pPr marL="742950" indent="-28575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marL="1143000" indent="-228600"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marL="1600200" indent="-22860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marL="2057400" indent="-228600">
              <a:spcBef>
                <a:spcPct val="20000"/>
              </a:spcBef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marL="25146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marL="29718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marL="34290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marL="38862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 xmlns:a="http://schemas.openxmlformats.org/drawingml/2006/main">
            <a:pPr algn="ctr">
              <a:spcBef>
                <a:spcPct val="0"/>
              </a:spcBef>
              <a:buFontTx/>
              <a:buNone/>
            </a:pPr>
            <a:r>
              <a:rPr sz="1200" b="1">
                <a:solidFill>
                  <a:schemeClr val="bg1"/>
                </a:solidFill>
                <a:latin typeface="+mj-lt"/>
                <a:ea typeface="+mj-lt"/>
                <a:cs typeface="+mj-lt"/>
              </a:rPr>
              <a:t>We seek a partner</a:t>
            </a:r>
          </a:p>
        </p:txBody>
      </p:sp>
      <p:sp>
        <p:nvSpPr>
          <p:cNvPr id="10" name="Oval 6">
            <a:extLst xmlns:a="http://schemas.openxmlformats.org/drawingml/2006/main">
              <a:ext uri="{FF2B5EF4-FFF2-40B4-BE49-F238E27FC236}">
                <a16:creationId xmlns:a16="http://schemas.microsoft.com/office/drawing/2014/main" id="{C8B05840-3E79-4A37-9ED4-C7F2746699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2954338" y="1636713"/>
            <a:ext cx="1466850" cy="741362"/>
          </a:xfrm>
          <a:prstGeom xmlns:a="http://schemas.openxmlformats.org/drawingml/2006/main" prst="ellipse">
            <a:avLst/>
          </a:prstGeom>
          <a:solidFill xmlns:a="http://schemas.openxmlformats.org/drawingml/2006/main">
            <a:schemeClr val="tx2"/>
          </a:solidFill>
          <a:ln xmlns:a="http://schemas.openxmlformats.org/drawingml/2006/main" w="38100">
            <a:solidFill>
              <a:schemeClr val="bg1"/>
            </a:solidFill>
          </a:ln>
        </p:spPr>
        <p:txBody>
          <a:bodyPr xmlns:a="http://schemas.openxmlformats.org/drawingml/2006/main" wrap="none" lIns="91423" tIns="45712" rIns="91423" bIns="45712" anchor="ctr"/>
          <a:lstStyle xmlns:a="http://schemas.openxmlformats.org/drawingml/2006/main">
            <a:lvl1pPr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1pPr>
            <a:lvl2pPr marL="742950" indent="-28575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marL="1143000" indent="-228600"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marL="1600200" indent="-22860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marL="2057400" indent="-228600">
              <a:spcBef>
                <a:spcPct val="20000"/>
              </a:spcBef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marL="25146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marL="29718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marL="34290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marL="38862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 xmlns:a="http://schemas.openxmlformats.org/drawingml/2006/main">
            <a:pPr>
              <a:spcBef>
                <a:spcPct val="0"/>
              </a:spcBef>
              <a:buFontTx/>
              <a:buNone/>
            </a:pPr>
            <a:r>
              <a:rPr sz="1200" b="1">
                <a:solidFill>
                  <a:schemeClr val="bg1"/>
                </a:solidFill>
                <a:latin typeface="+mj-lt"/>
                <a:ea typeface="+mj-lt"/>
                <a:cs typeface="+mj-lt"/>
              </a:rPr>
              <a:t>Growth, </a:t>
            </a:r>
          </a:p>
          <a:p xmlns:a="http://schemas.openxmlformats.org/drawingml/2006/main">
            <a:pPr>
              <a:spcBef>
                <a:spcPct val="0"/>
              </a:spcBef>
              <a:buFontTx/>
              <a:buNone/>
            </a:pPr>
            <a:r>
              <a:rPr sz="1200" b="1">
                <a:solidFill>
                  <a:schemeClr val="bg1"/>
                </a:solidFill>
                <a:latin typeface="+mj-lt"/>
                <a:ea typeface="+mj-lt"/>
                <a:cs typeface="+mj-lt"/>
              </a:rPr>
              <a:t>Disruption, </a:t>
            </a:r>
          </a:p>
          <a:p xmlns:a="http://schemas.openxmlformats.org/drawingml/2006/main">
            <a:pPr>
              <a:spcBef>
                <a:spcPct val="0"/>
              </a:spcBef>
              <a:buFontTx/>
              <a:buNone/>
            </a:pPr>
            <a:r>
              <a:rPr sz="1200" b="1">
                <a:solidFill>
                  <a:schemeClr val="bg1"/>
                </a:solidFill>
                <a:latin typeface="+mj-lt"/>
                <a:ea typeface="+mj-lt"/>
                <a:cs typeface="+mj-lt"/>
              </a:rPr>
              <a:t>Profitability</a:t>
            </a:r>
          </a:p>
        </p:txBody>
      </p:sp>
      <p:sp>
        <p:nvSpPr>
          <p:cNvPr id="11" name="Oval 6">
            <a:extLst xmlns:a="http://schemas.openxmlformats.org/drawingml/2006/main">
              <a:ext uri="{FF2B5EF4-FFF2-40B4-BE49-F238E27FC236}">
                <a16:creationId xmlns:a16="http://schemas.microsoft.com/office/drawing/2014/main" id="{A1ED8C49-C721-44F5-A08A-D0D655DEFE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232275" y="2008188"/>
            <a:ext cx="1468438" cy="844550"/>
          </a:xfrm>
          <a:prstGeom xmlns:a="http://schemas.openxmlformats.org/drawingml/2006/main" prst="ellipse">
            <a:avLst/>
          </a:prstGeom>
          <a:solidFill xmlns:a="http://schemas.openxmlformats.org/drawingml/2006/main">
            <a:schemeClr val="tx2"/>
          </a:solidFill>
          <a:ln xmlns:a="http://schemas.openxmlformats.org/drawingml/2006/main" w="38100">
            <a:solidFill>
              <a:schemeClr val="bg1"/>
            </a:solidFill>
          </a:ln>
        </p:spPr>
        <p:txBody>
          <a:bodyPr xmlns:a="http://schemas.openxmlformats.org/drawingml/2006/main" wrap="none" lIns="91423" tIns="45712" rIns="91423" bIns="45712" anchor="ctr"/>
          <a:lstStyle xmlns:a="http://schemas.openxmlformats.org/drawingml/2006/main">
            <a:lvl1pPr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1pPr>
            <a:lvl2pPr marL="742950" indent="-28575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marL="1143000" indent="-228600"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marL="1600200" indent="-22860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marL="2057400" indent="-228600">
              <a:spcBef>
                <a:spcPct val="20000"/>
              </a:spcBef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marL="25146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marL="29718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marL="34290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marL="38862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 xmlns:a="http://schemas.openxmlformats.org/drawingml/2006/main">
            <a:pPr>
              <a:spcBef>
                <a:spcPct val="0"/>
              </a:spcBef>
              <a:buFontTx/>
              <a:buNone/>
            </a:pPr>
            <a:r>
              <a:rPr sz="1200" b="1">
                <a:solidFill>
                  <a:schemeClr val="bg1"/>
                </a:solidFill>
                <a:latin typeface="+mj-lt"/>
                <a:ea typeface="+mj-lt"/>
                <a:cs typeface="+mj-lt"/>
              </a:rPr>
              <a:t>We partner </a:t>
            </a:r>
          </a:p>
          <a:p xmlns:a="http://schemas.openxmlformats.org/drawingml/2006/main">
            <a:pPr>
              <a:spcBef>
                <a:spcPct val="0"/>
              </a:spcBef>
              <a:buFontTx/>
              <a:buNone/>
            </a:pPr>
            <a:r>
              <a:rPr sz="1200" b="1">
                <a:solidFill>
                  <a:schemeClr val="bg1"/>
                </a:solidFill>
                <a:latin typeface="+mj-lt"/>
                <a:ea typeface="+mj-lt"/>
                <a:cs typeface="+mj-lt"/>
              </a:rPr>
              <a:t>for long term</a:t>
            </a:r>
          </a:p>
        </p:txBody>
      </p:sp>
      <p:sp>
        <p:nvSpPr>
          <p:cNvPr id="8" name="Oval 6">
            <a:extLst xmlns:a="http://schemas.openxmlformats.org/drawingml/2006/main">
              <a:ext uri="{FF2B5EF4-FFF2-40B4-BE49-F238E27FC236}">
                <a16:creationId xmlns:a16="http://schemas.microsoft.com/office/drawing/2014/main" id="{EC3FAE3F-E7DF-4DD5-A2CE-03C9AC5102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92150" y="4967288"/>
            <a:ext cx="1454150" cy="636587"/>
          </a:xfrm>
          <a:prstGeom xmlns:a="http://schemas.openxmlformats.org/drawingml/2006/main" prst="ellipse">
            <a:avLst/>
          </a:prstGeom>
          <a:solidFill xmlns:a="http://schemas.openxmlformats.org/drawingml/2006/main">
            <a:schemeClr val="accent2"/>
          </a:solidFill>
          <a:ln xmlns:a="http://schemas.openxmlformats.org/drawingml/2006/main" w="38100">
            <a:solidFill>
              <a:schemeClr val="bg1"/>
            </a:solidFill>
          </a:ln>
        </p:spPr>
        <p:txBody>
          <a:bodyPr xmlns:a="http://schemas.openxmlformats.org/drawingml/2006/main" wrap="none" lIns="91423" tIns="45712" rIns="91423" bIns="45712" anchor="ctr"/>
          <a:lstStyle xmlns:a="http://schemas.openxmlformats.org/drawingml/2006/main">
            <a:lvl1pPr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1pPr>
            <a:lvl2pPr marL="742950" indent="-28575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marL="1143000" indent="-228600"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marL="1600200" indent="-22860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marL="2057400" indent="-228600">
              <a:spcBef>
                <a:spcPct val="20000"/>
              </a:spcBef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marL="25146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marL="29718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marL="34290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marL="38862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 xmlns:a="http://schemas.openxmlformats.org/drawingml/2006/main">
            <a:pPr>
              <a:spcBef>
                <a:spcPct val="0"/>
              </a:spcBef>
              <a:buFontTx/>
              <a:buNone/>
            </a:pPr>
            <a:r>
              <a:rPr sz="1200" b="1">
                <a:solidFill>
                  <a:schemeClr val="bg1"/>
                </a:solidFill>
                <a:latin typeface="+mj-lt"/>
                <a:ea typeface="+mj-lt"/>
                <a:cs typeface="+mj-lt"/>
              </a:rPr>
              <a:t>We are being</a:t>
            </a:r>
          </a:p>
          <a:p xmlns:a="http://schemas.openxmlformats.org/drawingml/2006/main">
            <a:pPr>
              <a:spcBef>
                <a:spcPct val="0"/>
              </a:spcBef>
              <a:buFontTx/>
              <a:buNone/>
            </a:pPr>
            <a:r>
              <a:rPr sz="1200" b="1">
                <a:solidFill>
                  <a:schemeClr val="bg1"/>
                </a:solidFill>
                <a:latin typeface="+mj-lt"/>
                <a:ea typeface="+mj-lt"/>
                <a:cs typeface="+mj-lt"/>
              </a:rPr>
              <a:t>disrupted</a:t>
            </a:r>
          </a:p>
        </p:txBody>
      </p:sp>
      <p:sp>
        <p:nvSpPr>
          <p:cNvPr id="9" name="Oval 6">
            <a:extLst xmlns:a="http://schemas.openxmlformats.org/drawingml/2006/main">
              <a:ext uri="{FF2B5EF4-FFF2-40B4-BE49-F238E27FC236}">
                <a16:creationId xmlns:a16="http://schemas.microsoft.com/office/drawing/2014/main" id="{AE90C6A8-710B-4C7B-B53A-8A9E3B579D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2232025" y="5013176"/>
            <a:ext cx="1455738" cy="636587"/>
          </a:xfrm>
          <a:prstGeom xmlns:a="http://schemas.openxmlformats.org/drawingml/2006/main" prst="ellipse">
            <a:avLst/>
          </a:prstGeom>
          <a:solidFill xmlns:a="http://schemas.openxmlformats.org/drawingml/2006/main">
            <a:schemeClr val="accent2"/>
          </a:solidFill>
          <a:ln xmlns:a="http://schemas.openxmlformats.org/drawingml/2006/main" w="38100">
            <a:solidFill>
              <a:schemeClr val="bg1"/>
            </a:solidFill>
          </a:ln>
        </p:spPr>
        <p:txBody>
          <a:bodyPr xmlns:a="http://schemas.openxmlformats.org/drawingml/2006/main" wrap="none" lIns="91423" tIns="45712" rIns="91423" bIns="45712" anchor="ctr"/>
          <a:lstStyle xmlns:a="http://schemas.openxmlformats.org/drawingml/2006/main">
            <a:lvl1pPr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1pPr>
            <a:lvl2pPr marL="742950" indent="-28575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marL="1143000" indent="-228600"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marL="1600200" indent="-22860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marL="2057400" indent="-228600">
              <a:spcBef>
                <a:spcPct val="20000"/>
              </a:spcBef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marL="25146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marL="29718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marL="34290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marL="38862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 xmlns:a="http://schemas.openxmlformats.org/drawingml/2006/main">
            <a:pPr>
              <a:spcBef>
                <a:spcPct val="0"/>
              </a:spcBef>
              <a:buFontTx/>
              <a:buNone/>
            </a:pPr>
            <a:r>
              <a:rPr sz="1200" b="1">
                <a:solidFill>
                  <a:schemeClr val="bg1"/>
                </a:solidFill>
                <a:latin typeface="+mj-lt"/>
                <a:ea typeface="+mj-lt"/>
                <a:cs typeface="+mj-lt"/>
              </a:rPr>
              <a:t>You are our </a:t>
            </a:r>
          </a:p>
          <a:p xmlns:a="http://schemas.openxmlformats.org/drawingml/2006/main">
            <a:pPr>
              <a:spcBef>
                <a:spcPct val="0"/>
              </a:spcBef>
              <a:buFontTx/>
              <a:buNone/>
            </a:pPr>
            <a:r>
              <a:rPr sz="1200" b="1">
                <a:solidFill>
                  <a:schemeClr val="bg1"/>
                </a:solidFill>
                <a:latin typeface="+mj-lt"/>
                <a:ea typeface="+mj-lt"/>
                <a:cs typeface="+mj-lt"/>
              </a:rPr>
              <a:t>best option</a:t>
            </a:r>
          </a:p>
        </p:txBody>
      </p:sp>
      <p:sp>
        <p:nvSpPr>
          <p:cNvPr id="12" name="Oval 12">
            <a:extLst xmlns:a="http://schemas.openxmlformats.org/drawingml/2006/main">
              <a:ext uri="{FF2B5EF4-FFF2-40B4-BE49-F238E27FC236}">
                <a16:creationId xmlns:a16="http://schemas.microsoft.com/office/drawing/2014/main" id="{D6A476F3-C5ED-4024-8D31-7BD4F210F3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136650" y="5603875"/>
            <a:ext cx="2016125" cy="704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chemeClr val="accent2"/>
          </a:solidFill>
          <a:ln xmlns:a="http://schemas.openxmlformats.org/drawingml/2006/main" w="38100">
            <a:solidFill>
              <a:schemeClr val="bg1"/>
            </a:solidFill>
          </a:ln>
        </p:spPr>
        <p:txBody>
          <a:bodyPr xmlns:a="http://schemas.openxmlformats.org/drawingml/2006/main" wrap="none" lIns="91423" tIns="45712" rIns="91423" bIns="45712" anchor="ctr"/>
          <a:lstStyle xmlns:a="http://schemas.openxmlformats.org/drawingml/2006/main">
            <a:lvl1pPr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1pPr>
            <a:lvl2pPr marL="742950" indent="-28575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marL="1143000" indent="-228600"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marL="1600200" indent="-22860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marL="2057400" indent="-228600">
              <a:spcBef>
                <a:spcPct val="20000"/>
              </a:spcBef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marL="25146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marL="29718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marL="34290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marL="38862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 xmlns:a="http://schemas.openxmlformats.org/drawingml/2006/main">
            <a:pPr algn="ctr">
              <a:spcBef>
                <a:spcPct val="0"/>
              </a:spcBef>
              <a:buFontTx/>
              <a:buNone/>
            </a:pPr>
            <a:r>
              <a:rPr sz="1200" b="1">
                <a:solidFill>
                  <a:schemeClr val="bg1"/>
                </a:solidFill>
                <a:latin typeface="+mj-lt"/>
                <a:ea typeface="+mj-lt"/>
                <a:cs typeface="+mj-lt"/>
              </a:rPr>
              <a:t>We have no clue </a:t>
            </a:r>
          </a:p>
          <a:p xmlns:a="http://schemas.openxmlformats.org/drawingml/2006/main">
            <a:pPr algn="ctr">
              <a:spcBef>
                <a:spcPct val="0"/>
              </a:spcBef>
              <a:buFontTx/>
              <a:buNone/>
            </a:pPr>
            <a:r>
              <a:rPr sz="1200" b="1">
                <a:solidFill>
                  <a:schemeClr val="bg1"/>
                </a:solidFill>
                <a:latin typeface="+mj-lt"/>
                <a:ea typeface="+mj-lt"/>
                <a:cs typeface="+mj-lt"/>
              </a:rPr>
              <a:t>of our KPIs</a:t>
            </a:r>
          </a:p>
        </p:txBody>
      </p:sp>
      <p:sp>
        <p:nvSpPr>
          <p:cNvPr id="14" name="Suorakulmio 13">
            <a:extLst xmlns:a="http://schemas.openxmlformats.org/drawingml/2006/main">
              <a:ext uri="{FF2B5EF4-FFF2-40B4-BE49-F238E27FC236}">
                <a16:creationId xmlns:a16="http://schemas.microsoft.com/office/drawing/2014/main" id="{FF4B4563-C32D-45DE-B5B3-50F5C9086E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86488" y="808414"/>
            <a:ext cx="3579812" cy="28931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r>
              <a:rPr sz="1400">
                <a:solidFill>
                  <a:srgbClr val="222222"/>
                </a:solidFill>
                <a:latin typeface="+mj-lt"/>
                <a:ea typeface="+mj-lt"/>
                <a:cs typeface="+mj-lt"/>
              </a:rPr>
              <a:t>“Reports that say that something hasn't happened are always interesting to me, because as we know, there are </a:t>
            </a:r>
            <a:r>
              <a:rPr sz="1400" b="1" i="1">
                <a:solidFill>
                  <a:srgbClr val="222222"/>
                </a:solidFill>
                <a:latin typeface="+mj-lt"/>
                <a:ea typeface="+mj-lt"/>
                <a:cs typeface="+mj-lt"/>
              </a:rPr>
              <a:t>known knowns</a:t>
            </a:r>
            <a:r>
              <a:rPr sz="1400" b="1">
                <a:solidFill>
                  <a:srgbClr val="222222"/>
                </a:solidFill>
                <a:latin typeface="+mj-lt"/>
                <a:ea typeface="+mj-lt"/>
                <a:cs typeface="+mj-lt"/>
              </a:rPr>
              <a:t>; there are things we know we know.</a:t>
            </a:r>
            <a:r>
              <a:rPr sz="1400">
                <a:solidFill>
                  <a:srgbClr val="222222"/>
                </a:solidFill>
                <a:latin typeface="+mj-lt"/>
                <a:ea typeface="+mj-lt"/>
                <a:cs typeface="+mj-lt"/>
              </a:rPr>
              <a:t> We also know there </a:t>
            </a:r>
            <a:r>
              <a:rPr sz="1400" b="1">
                <a:solidFill>
                  <a:srgbClr val="222222"/>
                </a:solidFill>
                <a:latin typeface="+mj-lt"/>
                <a:ea typeface="+mj-lt"/>
                <a:cs typeface="+mj-lt"/>
              </a:rPr>
              <a:t>are </a:t>
            </a:r>
            <a:r>
              <a:rPr sz="1400" b="1" i="1">
                <a:solidFill>
                  <a:srgbClr val="222222"/>
                </a:solidFill>
                <a:latin typeface="+mj-lt"/>
                <a:ea typeface="+mj-lt"/>
                <a:cs typeface="+mj-lt"/>
              </a:rPr>
              <a:t>known unknowns</a:t>
            </a:r>
            <a:r>
              <a:rPr sz="1400" b="1">
                <a:solidFill>
                  <a:srgbClr val="222222"/>
                </a:solidFill>
                <a:latin typeface="+mj-lt"/>
                <a:ea typeface="+mj-lt"/>
                <a:cs typeface="+mj-lt"/>
              </a:rPr>
              <a:t>; that is to say we know there are some things we do not know</a:t>
            </a:r>
            <a:r>
              <a:rPr sz="1400">
                <a:solidFill>
                  <a:srgbClr val="222222"/>
                </a:solidFill>
                <a:latin typeface="+mj-lt"/>
                <a:ea typeface="+mj-lt"/>
                <a:cs typeface="+mj-lt"/>
              </a:rPr>
              <a:t>. But there are also </a:t>
            </a:r>
            <a:r>
              <a:rPr sz="1400" b="1" i="1">
                <a:solidFill>
                  <a:srgbClr val="222222"/>
                </a:solidFill>
                <a:latin typeface="+mj-lt"/>
                <a:ea typeface="+mj-lt"/>
                <a:cs typeface="+mj-lt"/>
              </a:rPr>
              <a:t>unknown unknowns </a:t>
            </a:r>
            <a:r>
              <a:rPr sz="1400" b="1">
                <a:solidFill>
                  <a:srgbClr val="222222"/>
                </a:solidFill>
                <a:latin typeface="+mj-lt"/>
                <a:ea typeface="+mj-lt"/>
                <a:cs typeface="+mj-lt"/>
              </a:rPr>
              <a:t>— the ones we don't know we don't know.</a:t>
            </a:r>
            <a:r>
              <a:rPr sz="1400">
                <a:solidFill>
                  <a:srgbClr val="222222"/>
                </a:solidFill>
                <a:latin typeface="+mj-lt"/>
                <a:ea typeface="+mj-lt"/>
                <a:cs typeface="+mj-lt"/>
              </a:rPr>
              <a:t> And if one looks throughout the history of our country and other free countries, it is the latter category that tend to be the difficult one” </a:t>
            </a:r>
            <a:r>
              <a:rPr sz="1400" b="1">
                <a:solidFill>
                  <a:srgbClr val="222222"/>
                </a:solidFill>
                <a:latin typeface="+mj-lt"/>
                <a:ea typeface="+mj-lt"/>
                <a:cs typeface="+mj-lt"/>
              </a:rPr>
              <a:t>– Donald Rumsfeld</a:t>
            </a:r>
          </a:p>
        </p:txBody>
      </p:sp>
      <p:pic>
        <p:nvPicPr>
          <p:cNvPr id="32" name="Picture 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ffe1d3a73bd40fd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400612" y="3717032"/>
            <a:ext cx="2095500" cy="1371600"/>
          </a:xfrm>
          <a:prstGeom xmlns:a="http://schemas.openxmlformats.org/drawingml/2006/main" prst="rect">
            <a:avLst/>
          </a:prstGeom>
        </p:spPr>
      </p:pic>
      <p:sp>
        <p:nvSpPr>
          <p:cNvPr id="16" name="Oval 6">
            <a:extLst xmlns:a="http://schemas.openxmlformats.org/drawingml/2006/main">
              <a:ext uri="{FF2B5EF4-FFF2-40B4-BE49-F238E27FC236}">
                <a16:creationId xmlns:a16="http://schemas.microsoft.com/office/drawing/2014/main" id="{E7CA3FCC-11B1-44B1-946A-B1E14F1462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20800" y="4505008"/>
            <a:ext cx="3579812" cy="909254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0000"/>
          </a:solidFill>
          <a:ln xmlns:a="http://schemas.openxmlformats.org/drawingml/2006/main" w="38100">
            <a:solidFill>
              <a:schemeClr val="bg1"/>
            </a:solidFill>
          </a:ln>
        </p:spPr>
        <p:txBody>
          <a:bodyPr xmlns:a="http://schemas.openxmlformats.org/drawingml/2006/main" wrap="none" lIns="91423" tIns="45712" rIns="91423" bIns="45712" anchor="ctr"/>
          <a:lstStyle xmlns:a="http://schemas.openxmlformats.org/drawingml/2006/main">
            <a:lvl1pPr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1pPr>
            <a:lvl2pPr marL="742950" indent="-28575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marL="1143000" indent="-228600"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marL="1600200" indent="-22860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marL="2057400" indent="-228600">
              <a:spcBef>
                <a:spcPct val="20000"/>
              </a:spcBef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marL="25146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marL="29718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marL="34290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marL="38862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 xmlns:a="http://schemas.openxmlformats.org/drawingml/2006/main">
            <a:pPr>
              <a:spcBef>
                <a:spcPct val="0"/>
              </a:spcBef>
              <a:buFontTx/>
              <a:buNone/>
            </a:pPr>
            <a:r>
              <a:rPr sz="1200" b="1">
                <a:solidFill>
                  <a:schemeClr val="bg1"/>
                </a:solidFill>
                <a:latin typeface="+mj-lt"/>
                <a:ea typeface="+mj-lt"/>
                <a:cs typeface="+mj-lt"/>
              </a:rPr>
              <a:t>Björn </a:t>
            </a:r>
            <a:r>
              <a:rPr sz="1200" b="1">
                <a:solidFill>
                  <a:schemeClr val="bg1"/>
                </a:solidFill>
                <a:latin typeface="+mj-lt"/>
                <a:ea typeface="+mj-lt"/>
                <a:cs typeface="+mj-lt"/>
              </a:rPr>
              <a:t>Wahlroos</a:t>
            </a:r>
            <a:r>
              <a:rPr sz="1200" b="1">
                <a:solidFill>
                  <a:schemeClr val="bg1"/>
                </a:solidFill>
                <a:latin typeface="+mj-lt"/>
                <a:ea typeface="+mj-lt"/>
                <a:cs typeface="+mj-lt"/>
              </a:rPr>
              <a:t> approach:</a:t>
            </a:r>
          </a:p>
          <a:p xmlns:a="http://schemas.openxmlformats.org/drawingml/2006/main">
            <a:pPr algn="ctr">
              <a:spcBef>
                <a:spcPct val="0"/>
              </a:spcBef>
              <a:buFontTx/>
              <a:buNone/>
            </a:pPr>
            <a:r>
              <a:rPr sz="1200" b="1">
                <a:solidFill>
                  <a:schemeClr val="bg1"/>
                </a:solidFill>
                <a:latin typeface="+mj-lt"/>
                <a:ea typeface="+mj-lt"/>
                <a:cs typeface="+mj-lt"/>
              </a:rPr>
              <a:t>We will sell Sampo Bank for over €3.5 billion!</a:t>
            </a:r>
          </a:p>
        </p:txBody>
      </p:sp>
      <p:sp>
        <p:nvSpPr>
          <p:cNvPr id="13" name="Oval 6">
            <a:extLst xmlns:a="http://schemas.openxmlformats.org/drawingml/2006/main">
              <a:ext uri="{FF2B5EF4-FFF2-40B4-BE49-F238E27FC236}">
                <a16:creationId xmlns:a16="http://schemas.microsoft.com/office/drawing/2014/main" id="{FC8A97DB-B5BA-47BF-929B-EEF10C7E92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501172" y="5229200"/>
            <a:ext cx="2232025" cy="846137"/>
          </a:xfrm>
          <a:prstGeom xmlns:a="http://schemas.openxmlformats.org/drawingml/2006/main" prst="ellipse">
            <a:avLst/>
          </a:prstGeom>
          <a:solidFill xmlns:a="http://schemas.openxmlformats.org/drawingml/2006/main">
            <a:schemeClr val="accent3"/>
          </a:solidFill>
          <a:ln xmlns:a="http://schemas.openxmlformats.org/drawingml/2006/main" w="38100">
            <a:solidFill>
              <a:schemeClr val="bg1"/>
            </a:solidFill>
          </a:ln>
        </p:spPr>
        <p:txBody>
          <a:bodyPr xmlns:a="http://schemas.openxmlformats.org/drawingml/2006/main" wrap="none" lIns="91423" tIns="45712" rIns="91423" bIns="45712" anchor="ctr"/>
          <a:lstStyle xmlns:a="http://schemas.openxmlformats.org/drawingml/2006/main"/>
          <a:p xmlns:a="http://schemas.openxmlformats.org/drawingml/2006/main"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sz="1200" b="1">
                <a:solidFill>
                  <a:schemeClr val="bg1"/>
                </a:solidFill>
                <a:latin typeface="+mj-lt"/>
                <a:ea typeface="+mj-lt"/>
                <a:cs typeface="+mj-lt"/>
              </a:rPr>
              <a:t>How to check the </a:t>
            </a:r>
          </a:p>
          <a:p xmlns:a="http://schemas.openxmlformats.org/drawingml/2006/main"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sz="1200" b="1">
                <a:solidFill>
                  <a:schemeClr val="bg1"/>
                </a:solidFill>
                <a:latin typeface="+mj-lt"/>
                <a:ea typeface="+mj-lt"/>
                <a:cs typeface="+mj-lt"/>
              </a:rPr>
              <a:t>hidden cards? Ask!</a:t>
            </a:r>
          </a:p>
        </p:txBody>
      </p:sp>
      <p:pic>
        <p:nvPicPr>
          <p:cNvPr id="35" name="Picture 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047adba75174f02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rot="0" flipH="0" flipV="0">
            <a:off x="8338031" y="5348774"/>
            <a:ext cx="1088980" cy="1293656"/>
          </a:xfrm>
          <a:prstGeom xmlns:a="http://schemas.openxmlformats.org/drawingml/2006/main" prst="rect">
            <a:avLst/>
          </a:prstGeom>
        </p:spPr>
      </p:pic>
      <p:pic>
        <p:nvPicPr>
          <p:cNvPr id="36" name="Picture 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ea65baf7eee47e5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030156" y="5187412"/>
            <a:ext cx="670557" cy="968831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466110"/>
      </p:ext>
    </p:extLst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graphicFrame>
        <p:nvGraphicFramePr>
          <p:cNvPr id="206" name="Table 6"/>
          <p:cNvGraphicFramePr/>
          <p:nvPr/>
        </p:nvGraphicFramePr>
        <p:xfrm>
          <a:off xmlns:a="http://schemas.openxmlformats.org/drawingml/2006/main" x="284856" y="1886604"/>
          <a:ext xmlns:a="http://schemas.openxmlformats.org/drawingml/2006/main" cx="9348087" cy="4458720"/>
        </p:xfrm>
        <a:graphic xmlns:a="http://schemas.openxmlformats.org/drawingml/2006/main"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27815"/>
                <a:gridCol w="618356"/>
                <a:gridCol w="618356"/>
                <a:gridCol w="618356"/>
                <a:gridCol w="618356"/>
                <a:gridCol w="618356"/>
                <a:gridCol w="618356"/>
                <a:gridCol w="618356"/>
                <a:gridCol w="618356"/>
                <a:gridCol w="618356"/>
                <a:gridCol w="618356"/>
                <a:gridCol w="618356"/>
                <a:gridCol w="618356"/>
              </a:tblGrid>
              <a:tr h="21087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800" b="1"/>
                        <a:t>Month</a:t>
                      </a:r>
                    </a:p>
                  </a:txBody>
                  <a:tcPr marL="91440" marR="91440" marT="45720" marB="45720" anchor="ctr">
                    <a:lnL w="12700" cmpd="sng">
                      <a:noFill/>
                    </a:lnL>
                    <a:lnR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R>
                    <a:lnT w="12700" cmpd="sng">
                      <a:noFill/>
                    </a:lnT>
                    <a:lnB w="6350" cmpd="sng">
                      <a:solidFill>
                        <a:schemeClr val="tx1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800" b="1"/>
                        <a:t>November</a:t>
                      </a:r>
                    </a:p>
                  </a:txBody>
                  <a:tcPr marL="91440" marR="91440" marT="45720" marB="45720" anchor="ctr">
                    <a:lnL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L>
                    <a:lnR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R>
                    <a:lnT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buNone/>
                      </a:pPr>
                    </a:p>
                  </a:txBody>
                  <a:tcPr marL="91440" marR="91440" marT="45720" marB="45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buNone/>
                      </a:pPr>
                    </a:p>
                  </a:txBody>
                  <a:tcPr marL="91440" marR="91440" marT="45720" marB="45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buNone/>
                      </a:pPr>
                    </a:p>
                  </a:txBody>
                  <a:tcPr marL="91440" marR="91440" marT="45720" marB="45720" anchor="ctr">
                    <a:lnL w="12700" cmpd="sng">
                      <a:noFill/>
                    </a:lnL>
                    <a:lnR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R>
                    <a:lnT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800" b="1"/>
                        <a:t>December</a:t>
                      </a:r>
                    </a:p>
                  </a:txBody>
                  <a:tcPr marL="91440" marR="91440" marT="45720" marB="45720" anchor="ctr">
                    <a:lnL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L>
                    <a:lnR w="1270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buNone/>
                      </a:pPr>
                    </a:p>
                  </a:txBody>
                  <a:tcPr marL="91440" marR="91440" marT="45720" marB="45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buNone/>
                      </a:pPr>
                    </a:p>
                  </a:txBody>
                  <a:tcPr marL="91440" marR="91440" marT="45720" marB="45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buNone/>
                      </a:pPr>
                    </a:p>
                  </a:txBody>
                  <a:tcPr marL="91440" marR="91440" marT="45720" marB="45720" anchor="ctr">
                    <a:lnL w="12700" cmpd="sng">
                      <a:noFill/>
                    </a:lnL>
                    <a:lnR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R>
                    <a:lnT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800" b="1"/>
                        <a:t>January</a:t>
                      </a:r>
                    </a:p>
                  </a:txBody>
                  <a:tcPr marL="91440" marR="91440" marT="45720" marB="45720" anchor="ctr">
                    <a:lnL w="1270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270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buNone/>
                      </a:pPr>
                    </a:p>
                  </a:txBody>
                  <a:tcPr marL="91440" marR="91440" marT="45720" marB="4572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buNone/>
                      </a:pPr>
                    </a:p>
                  </a:txBody>
                  <a:tcPr marL="91440" marR="91440" marT="45720" marB="4572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buNone/>
                      </a:pPr>
                    </a:p>
                  </a:txBody>
                  <a:tcPr marL="91440" marR="91440" marT="45720" marB="45720" anchor="ctr">
                    <a:lnL w="12700" cmpd="sng">
                      <a:noFill/>
                      <a:prstDash val="solid"/>
                    </a:lnL>
                    <a:lnR w="1270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1087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800" b="1"/>
                        <a:t>Week</a:t>
                      </a:r>
                    </a:p>
                  </a:txBody>
                  <a:tcPr marL="91440" marR="91440" marT="45720" marB="45720" anchor="ctr">
                    <a:lnL w="12700" cmpd="sng">
                      <a:noFill/>
                    </a:lnL>
                    <a:lnR w="12700" cmpd="sng">
                      <a:noFill/>
                    </a:lnR>
                    <a:lnT w="635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800" b="1"/>
                        <a:t>45</a:t>
                      </a:r>
                    </a:p>
                  </a:txBody>
                  <a:tcPr marL="91440" marR="91440" marT="45720" marB="45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800" b="1"/>
                        <a:t>46</a:t>
                      </a:r>
                    </a:p>
                  </a:txBody>
                  <a:tcPr marL="91440" marR="91440" marT="45720" marB="45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800" b="1"/>
                        <a:t>47</a:t>
                      </a:r>
                    </a:p>
                  </a:txBody>
                  <a:tcPr marL="91440" marR="91440" marT="45720" marB="45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800" b="1"/>
                        <a:t>48</a:t>
                      </a:r>
                    </a:p>
                  </a:txBody>
                  <a:tcPr marL="91440" marR="91440" marT="45720" marB="45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800" b="1"/>
                        <a:t>49</a:t>
                      </a:r>
                    </a:p>
                  </a:txBody>
                  <a:tcPr marL="91440" marR="91440" marT="45720" marB="45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800" b="1"/>
                        <a:t>50</a:t>
                      </a:r>
                    </a:p>
                  </a:txBody>
                  <a:tcPr marL="91440" marR="91440" marT="45720" marB="45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800" b="1"/>
                        <a:t>51</a:t>
                      </a:r>
                    </a:p>
                  </a:txBody>
                  <a:tcPr marL="91440" marR="91440" marT="45720" marB="45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800" b="1"/>
                        <a:t>52</a:t>
                      </a:r>
                    </a:p>
                  </a:txBody>
                  <a:tcPr marL="91440" marR="91440" marT="45720" marB="45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800" b="1"/>
                        <a:t>1</a:t>
                      </a:r>
                    </a:p>
                  </a:txBody>
                  <a:tcPr marL="91440" marR="91440" marT="45720" marB="45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800" b="1"/>
                        <a:t>2</a:t>
                      </a:r>
                    </a:p>
                  </a:txBody>
                  <a:tcPr marL="91440" marR="91440" marT="45720" marB="45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800" b="1"/>
                        <a:t>3</a:t>
                      </a:r>
                    </a:p>
                  </a:txBody>
                  <a:tcPr marL="91440" marR="91440" marT="45720" marB="45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800" b="1"/>
                        <a:t>4</a:t>
                      </a:r>
                    </a:p>
                  </a:txBody>
                  <a:tcPr marL="91440" marR="91440" marT="45720" marB="45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008000">
                <a:tc>
                  <a:txBody>
                    <a:bodyPr/>
                    <a:lstStyle/>
                    <a:p>
                      <a:pPr algn="ctr">
                        <a:buNone/>
                      </a:pPr>
                    </a:p>
                  </a:txBody>
                  <a:tcPr marL="91440" marR="91440" marT="45720" marB="45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T>
                    <a:lnB w="635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</a:p>
                  </a:txBody>
                  <a:tcPr marL="91440" marR="91440" marT="45720" marB="45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T>
                    <a:lnB w="635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</a:p>
                  </a:txBody>
                  <a:tcPr marL="91440" marR="91440" marT="45720" marB="45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T>
                    <a:lnB w="635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</a:p>
                  </a:txBody>
                  <a:tcPr marL="91440" marR="91440" marT="45720" marB="45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T>
                    <a:lnB w="635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</a:p>
                  </a:txBody>
                  <a:tcPr marL="91440" marR="91440" marT="45720" marB="45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T>
                    <a:lnB w="635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</a:p>
                  </a:txBody>
                  <a:tcPr marL="91440" marR="91440" marT="45720" marB="45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T>
                    <a:lnB w="635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</a:p>
                  </a:txBody>
                  <a:tcPr marL="91440" marR="91440" marT="45720" marB="45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T>
                    <a:lnB w="635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</a:p>
                  </a:txBody>
                  <a:tcPr marL="91440" marR="91440" marT="45720" marB="45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T>
                    <a:lnB w="635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</a:p>
                  </a:txBody>
                  <a:tcPr marL="91440" marR="91440" marT="45720" marB="45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T>
                    <a:lnB w="635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</a:p>
                  </a:txBody>
                  <a:tcPr marL="91440" marR="91440" marT="45720" marB="45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T>
                    <a:lnB w="635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</a:p>
                  </a:txBody>
                  <a:tcPr marL="91440" marR="91440" marT="45720" marB="45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T>
                    <a:lnB w="635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</a:p>
                  </a:txBody>
                  <a:tcPr marL="91440" marR="91440" marT="45720" marB="45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T>
                    <a:lnB w="635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</a:p>
                  </a:txBody>
                  <a:tcPr marL="91440" marR="91440" marT="45720" marB="45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T>
                    <a:lnB w="635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008000">
                <a:tc>
                  <a:txBody>
                    <a:bodyPr/>
                    <a:lstStyle/>
                    <a:p>
                      <a:pPr algn="ctr">
                        <a:buNone/>
                      </a:pPr>
                    </a:p>
                  </a:txBody>
                  <a:tcPr marL="91440" marR="91440" marT="45720" marB="45720" anchor="ctr">
                    <a:lnL w="12700" cmpd="sng">
                      <a:noFill/>
                    </a:lnL>
                    <a:lnR w="12700" cmpd="sng">
                      <a:noFill/>
                    </a:lnR>
                    <a:lnT w="6350" cmpd="sng">
                      <a:noFill/>
                      <a:prstDash val="solid"/>
                    </a:lnT>
                    <a:lnB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</a:p>
                  </a:txBody>
                  <a:tcPr marL="91440" marR="91440" marT="45720" marB="45720" anchor="ctr">
                    <a:lnL w="12700" cmpd="sng">
                      <a:noFill/>
                    </a:lnL>
                    <a:lnR w="12700" cmpd="sng">
                      <a:noFill/>
                    </a:lnR>
                    <a:lnT w="6350" cmpd="sng">
                      <a:noFill/>
                      <a:prstDash val="solid"/>
                    </a:lnT>
                    <a:lnB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</a:p>
                  </a:txBody>
                  <a:tcPr marL="91440" marR="91440" marT="45720" marB="45720" anchor="ctr">
                    <a:lnL w="12700" cmpd="sng">
                      <a:noFill/>
                    </a:lnL>
                    <a:lnR w="12700" cmpd="sng">
                      <a:noFill/>
                    </a:lnR>
                    <a:lnT w="6350" cmpd="sng">
                      <a:noFill/>
                      <a:prstDash val="solid"/>
                    </a:lnT>
                    <a:lnB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</a:p>
                  </a:txBody>
                  <a:tcPr marL="91440" marR="91440" marT="45720" marB="45720" anchor="ctr">
                    <a:lnL w="12700" cmpd="sng">
                      <a:noFill/>
                    </a:lnL>
                    <a:lnR w="12700" cmpd="sng">
                      <a:noFill/>
                    </a:lnR>
                    <a:lnT w="6350" cmpd="sng">
                      <a:noFill/>
                      <a:prstDash val="solid"/>
                    </a:lnT>
                    <a:lnB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</a:p>
                  </a:txBody>
                  <a:tcPr marL="91440" marR="91440" marT="45720" marB="45720" anchor="ctr">
                    <a:lnL w="12700" cmpd="sng">
                      <a:noFill/>
                    </a:lnL>
                    <a:lnR w="12700" cmpd="sng">
                      <a:noFill/>
                    </a:lnR>
                    <a:lnT w="6350" cmpd="sng">
                      <a:noFill/>
                      <a:prstDash val="solid"/>
                    </a:lnT>
                    <a:lnB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</a:p>
                  </a:txBody>
                  <a:tcPr marL="91440" marR="91440" marT="45720" marB="45720" anchor="ctr">
                    <a:lnL w="12700" cmpd="sng">
                      <a:noFill/>
                    </a:lnL>
                    <a:lnR w="12700" cmpd="sng">
                      <a:noFill/>
                    </a:lnR>
                    <a:lnT w="6350" cmpd="sng">
                      <a:noFill/>
                      <a:prstDash val="solid"/>
                    </a:lnT>
                    <a:lnB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</a:p>
                  </a:txBody>
                  <a:tcPr marL="91440" marR="91440" marT="45720" marB="45720" anchor="ctr">
                    <a:lnL w="12700" cmpd="sng">
                      <a:noFill/>
                    </a:lnL>
                    <a:lnR w="12700" cmpd="sng">
                      <a:noFill/>
                    </a:lnR>
                    <a:lnT w="6350" cmpd="sng">
                      <a:noFill/>
                      <a:prstDash val="solid"/>
                    </a:lnT>
                    <a:lnB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</a:p>
                  </a:txBody>
                  <a:tcPr marL="91440" marR="91440" marT="45720" marB="45720" anchor="ctr">
                    <a:lnL w="12700" cmpd="sng">
                      <a:noFill/>
                    </a:lnL>
                    <a:lnR w="12700" cmpd="sng">
                      <a:noFill/>
                    </a:lnR>
                    <a:lnT w="6350" cmpd="sng">
                      <a:noFill/>
                      <a:prstDash val="solid"/>
                    </a:lnT>
                    <a:lnB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</a:p>
                  </a:txBody>
                  <a:tcPr marL="91440" marR="91440" marT="45720" marB="45720" anchor="ctr">
                    <a:lnL w="12700" cmpd="sng">
                      <a:noFill/>
                    </a:lnL>
                    <a:lnR w="12700" cmpd="sng">
                      <a:noFill/>
                    </a:lnR>
                    <a:lnT w="6350" cmpd="sng">
                      <a:noFill/>
                      <a:prstDash val="solid"/>
                    </a:lnT>
                    <a:lnB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</a:p>
                  </a:txBody>
                  <a:tcPr marL="91440" marR="91440" marT="45720" marB="45720" anchor="ctr">
                    <a:lnL w="12700" cmpd="sng">
                      <a:noFill/>
                    </a:lnL>
                    <a:lnR w="12700" cmpd="sng">
                      <a:noFill/>
                    </a:lnR>
                    <a:lnT w="6350" cmpd="sng">
                      <a:noFill/>
                      <a:prstDash val="solid"/>
                    </a:lnT>
                    <a:lnB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</a:p>
                  </a:txBody>
                  <a:tcPr marL="91440" marR="91440" marT="45720" marB="45720" anchor="ctr">
                    <a:lnL w="12700" cmpd="sng">
                      <a:noFill/>
                    </a:lnL>
                    <a:lnR w="12700" cmpd="sng">
                      <a:noFill/>
                    </a:lnR>
                    <a:lnT w="6350" cmpd="sng">
                      <a:noFill/>
                      <a:prstDash val="solid"/>
                    </a:lnT>
                    <a:lnB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</a:p>
                  </a:txBody>
                  <a:tcPr marL="91440" marR="91440" marT="45720" marB="45720" anchor="ctr">
                    <a:lnL w="12700" cmpd="sng">
                      <a:noFill/>
                    </a:lnL>
                    <a:lnR w="12700" cmpd="sng">
                      <a:noFill/>
                    </a:lnR>
                    <a:lnT w="6350" cmpd="sng">
                      <a:noFill/>
                      <a:prstDash val="solid"/>
                    </a:lnT>
                    <a:lnB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</a:p>
                  </a:txBody>
                  <a:tcPr marL="91440" marR="91440" marT="45720" marB="45720" anchor="ctr">
                    <a:lnL w="12700" cmpd="sng">
                      <a:noFill/>
                    </a:lnL>
                    <a:lnR w="12700" cmpd="sng">
                      <a:noFill/>
                    </a:lnR>
                    <a:lnT w="6350" cmpd="sng">
                      <a:noFill/>
                      <a:prstDash val="solid"/>
                    </a:lnT>
                    <a:lnB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008000">
                <a:tc>
                  <a:txBody>
                    <a:bodyPr/>
                    <a:lstStyle/>
                    <a:p>
                      <a:pPr algn="ctr">
                        <a:buNone/>
                      </a:pPr>
                    </a:p>
                  </a:txBody>
                  <a:tcPr marL="91440" marR="91440" marT="45720" marB="45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</a:p>
                  </a:txBody>
                  <a:tcPr marL="91440" marR="91440" marT="45720" marB="45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</a:p>
                  </a:txBody>
                  <a:tcPr marL="91440" marR="91440" marT="45720" marB="45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</a:p>
                  </a:txBody>
                  <a:tcPr marL="91440" marR="91440" marT="45720" marB="45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</a:p>
                  </a:txBody>
                  <a:tcPr marL="91440" marR="91440" marT="45720" marB="45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</a:p>
                  </a:txBody>
                  <a:tcPr marL="91440" marR="91440" marT="45720" marB="45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</a:p>
                  </a:txBody>
                  <a:tcPr marL="91440" marR="91440" marT="45720" marB="45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</a:p>
                  </a:txBody>
                  <a:tcPr marL="91440" marR="91440" marT="45720" marB="45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</a:p>
                  </a:txBody>
                  <a:tcPr marL="91440" marR="91440" marT="45720" marB="45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</a:p>
                  </a:txBody>
                  <a:tcPr marL="91440" marR="91440" marT="45720" marB="45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</a:p>
                  </a:txBody>
                  <a:tcPr marL="91440" marR="91440" marT="45720" marB="45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</a:p>
                  </a:txBody>
                  <a:tcPr marL="91440" marR="91440" marT="45720" marB="45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</a:p>
                  </a:txBody>
                  <a:tcPr marL="91440" marR="91440" marT="45720" marB="45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008000">
                <a:tc>
                  <a:txBody>
                    <a:bodyPr/>
                    <a:lstStyle/>
                    <a:p>
                      <a:pPr algn="ctr">
                        <a:buNone/>
                      </a:pPr>
                    </a:p>
                  </a:txBody>
                  <a:tcPr marL="91440" marR="91440" marT="45720" marB="45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  <a:prstDash val="solid"/>
                    </a:lnT>
                    <a:lnB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</a:p>
                  </a:txBody>
                  <a:tcPr marL="91440" marR="91440" marT="45720" marB="45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  <a:prstDash val="solid"/>
                    </a:lnT>
                    <a:lnB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</a:p>
                  </a:txBody>
                  <a:tcPr marL="91440" marR="91440" marT="45720" marB="45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  <a:prstDash val="solid"/>
                    </a:lnT>
                    <a:lnB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</a:p>
                  </a:txBody>
                  <a:tcPr marL="91440" marR="91440" marT="45720" marB="45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  <a:prstDash val="solid"/>
                    </a:lnT>
                    <a:lnB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</a:p>
                  </a:txBody>
                  <a:tcPr marL="91440" marR="91440" marT="45720" marB="45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  <a:prstDash val="solid"/>
                    </a:lnT>
                    <a:lnB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</a:p>
                  </a:txBody>
                  <a:tcPr marL="91440" marR="91440" marT="45720" marB="45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  <a:prstDash val="solid"/>
                    </a:lnT>
                    <a:lnB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</a:p>
                  </a:txBody>
                  <a:tcPr marL="91440" marR="91440" marT="45720" marB="45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  <a:prstDash val="solid"/>
                    </a:lnT>
                    <a:lnB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</a:p>
                  </a:txBody>
                  <a:tcPr marL="91440" marR="91440" marT="45720" marB="45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  <a:prstDash val="solid"/>
                    </a:lnT>
                    <a:lnB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</a:p>
                  </a:txBody>
                  <a:tcPr marL="91440" marR="91440" marT="45720" marB="45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  <a:prstDash val="solid"/>
                    </a:lnT>
                    <a:lnB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</a:p>
                  </a:txBody>
                  <a:tcPr marL="91440" marR="91440" marT="45720" marB="45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  <a:prstDash val="solid"/>
                    </a:lnT>
                    <a:lnB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</a:p>
                  </a:txBody>
                  <a:tcPr marL="91440" marR="91440" marT="45720" marB="45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  <a:prstDash val="solid"/>
                    </a:lnT>
                    <a:lnB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</a:p>
                  </a:txBody>
                  <a:tcPr marL="91440" marR="91440" marT="45720" marB="45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  <a:prstDash val="solid"/>
                    </a:lnT>
                    <a:lnB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</a:p>
                  </a:txBody>
                  <a:tcPr marL="91440" marR="91440" marT="45720" marB="45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  <a:prstDash val="solid"/>
                    </a:lnT>
                    <a:lnB w="12700" cmpd="sng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cxnSp>
        <p:nvCxnSpPr>
          <p:cNvPr id="207" name="Suora nuoliyhdysviiva 22"/>
          <p:cNvCxnSpPr/>
          <p:nvPr/>
        </p:nvCxnSpPr>
        <p:spPr>
          <a:xfrm xmlns:a="http://schemas.openxmlformats.org/drawingml/2006/main" flipV="1">
            <a:off x="2137198" y="1484784"/>
            <a:ext cx="0" cy="4860540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chemeClr val="tx2"/>
            </a:solidFill>
            <a:tailEnd type="triangle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cxnSp>
      <p:sp>
        <p:nvSpPr>
          <p:cNvPr id="2" name="Slide Number Placeholder 1">
            <a:extLst xmlns:a="http://schemas.openxmlformats.org/drawingml/2006/main">
              <a:ext uri="{FF2B5EF4-FFF2-40B4-BE49-F238E27FC236}">
                <a16:creationId xmlns:a16="http://schemas.microsoft.com/office/drawing/2014/main" id="{E85AD617-23F3-4CD8-8A9E-363921773F8A}"/>
              </a:ext>
            </a:extLst>
          </p:cNvPr>
          <p:cNvSpPr>
            <a:spLocks xmlns:a="http://schemas.openxmlformats.org/drawingml/2006/main" noGrp="1"/>
          </p:cNvSpPr>
          <p:nvPr>
            <p:ph type="sldNum" idx="16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</a:pPr>
            <a:fld id="{D3D7D1C8-AE23-AA48-DF65-C742588DBE47}" type="slidenum">
              <a:t>7</a:t>
            </a:fld>
          </a:p>
        </p:txBody>
      </p:sp>
      <p:sp>
        <p:nvSpPr>
          <p:cNvPr id="3" name="Title 2">
            <a:extLst xmlns:a="http://schemas.openxmlformats.org/drawingml/2006/main">
              <a:ext uri="{FF2B5EF4-FFF2-40B4-BE49-F238E27FC236}">
                <a16:creationId xmlns:a16="http://schemas.microsoft.com/office/drawing/2014/main" id="{B88E01FB-4BC4-4AFD-9C98-AF106A6BE26E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71462" y="296652"/>
            <a:ext cx="9361487" cy="39600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>
                <a:latin typeface="+mj-lt"/>
                <a:ea typeface="+mj-lt"/>
                <a:cs typeface="+mj-lt"/>
              </a:rPr>
              <a:t>Create optionality before you need it</a:t>
            </a:r>
          </a:p>
        </p:txBody>
      </p:sp>
      <p:sp>
        <p:nvSpPr>
          <p:cNvPr id="4" name="Text Placeholder 3">
            <a:extLst xmlns:a="http://schemas.openxmlformats.org/drawingml/2006/main">
              <a:ext uri="{FF2B5EF4-FFF2-40B4-BE49-F238E27FC236}">
                <a16:creationId xmlns:a16="http://schemas.microsoft.com/office/drawing/2014/main" id="{3ADA572E-5268-47AB-A4E6-7945EC6F0BDF}"/>
              </a:ext>
            </a:extLst>
          </p:cNvPr>
          <p:cNvSpPr>
            <a:spLocks xmlns:a="http://schemas.openxmlformats.org/drawingml/2006/main" noGrp="1"/>
          </p:cNvSpPr>
          <p:nvPr>
            <p:ph type="body" idx="17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>
                <a:solidFill>
                  <a:schemeClr val="accent5">
                    <a:lumMod val="60000"/>
                    <a:lumOff val="40000"/>
                  </a:schemeClr>
                </a:solidFill>
                <a:latin typeface="+mj-lt"/>
                <a:ea typeface="+mj-lt"/>
                <a:cs typeface="+mj-lt"/>
              </a:rPr>
              <a:t>Run a preferred-partner track and a credible Plan B in parallel</a:t>
            </a:r>
          </a:p>
        </p:txBody>
      </p:sp>
      <p:graphicFrame>
        <p:nvGraphicFramePr>
          <p:cNvPr id="211" name="Table 4"/>
          <p:cNvGraphicFramePr/>
          <p:nvPr/>
        </p:nvGraphicFramePr>
        <p:xfrm>
          <a:off xmlns:a="http://schemas.openxmlformats.org/drawingml/2006/main" x="276381" y="1197954"/>
          <a:ext xmlns:a="http://schemas.openxmlformats.org/drawingml/2006/main" cx="9356567" cy="252413"/>
        </p:xfrm>
        <a:graphic xmlns:a="http://schemas.openxmlformats.org/drawingml/2006/main"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56567"/>
              </a:tblGrid>
              <a:tr h="252413">
                <a:tc>
                  <a:txBody>
                    <a:bodyPr/>
                    <a:lstStyle/>
                    <a:p>
                      <a:r>
                        <a:rPr sz="1000">
                          <a:solidFill>
                            <a:schemeClr val="tx2"/>
                          </a:solidFill>
                        </a:rPr>
                        <a:t>Timetable</a:t>
                      </a:r>
                    </a:p>
                  </a:txBody>
                  <a:tcPr marL="45720" marR="45720" marT="45720" marB="4572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solidFill>
                        <a:schemeClr val="tx2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1" name="Chevron 15">
            <a:extLst xmlns:a="http://schemas.openxmlformats.org/drawingml/2006/main">
              <a:ext uri="{FF2B5EF4-FFF2-40B4-BE49-F238E27FC236}">
                <a16:creationId xmlns:a16="http://schemas.microsoft.com/office/drawing/2014/main" id="{8E320072-A9D7-4217-95E2-6643F24E33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12740" y="2434349"/>
            <a:ext cx="933860" cy="643429"/>
          </a:xfrm>
          <a:prstGeom xmlns:a="http://schemas.openxmlformats.org/drawingml/2006/main" prst="chevron">
            <a:avLst>
              <a:gd name="adj" fmla="val 28265"/>
            </a:avLst>
          </a:prstGeom>
          <a:solidFill xmlns:a="http://schemas.openxmlformats.org/drawingml/2006/main">
            <a:schemeClr val="tx2"/>
          </a:solidFill>
          <a:ln xmlns:a="http://schemas.openxmlformats.org/drawingml/2006/main" w="6350">
            <a:solidFill>
              <a:schemeClr val="bg1"/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0" rIns="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700">
                <a:solidFill>
                  <a:schemeClr val="bg1"/>
                </a:solidFill>
              </a:rPr>
              <a:t>Continuation of on-premises development</a:t>
            </a:r>
          </a:p>
        </p:txBody>
      </p:sp>
      <p:sp>
        <p:nvSpPr>
          <p:cNvPr id="44" name="Chevron 15">
            <a:extLst xmlns:a="http://schemas.openxmlformats.org/drawingml/2006/main">
              <a:ext uri="{FF2B5EF4-FFF2-40B4-BE49-F238E27FC236}">
                <a16:creationId xmlns:a16="http://schemas.microsoft.com/office/drawing/2014/main" id="{968DC870-E567-4C61-A1FA-2A1D5A529B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77072" y="3202471"/>
            <a:ext cx="1368000" cy="223360"/>
          </a:xfrm>
          <a:prstGeom xmlns:a="http://schemas.openxmlformats.org/drawingml/2006/main" prst="chevron">
            <a:avLst>
              <a:gd name="adj" fmla="val 28265"/>
            </a:avLst>
          </a:prstGeom>
          <a:solidFill xmlns:a="http://schemas.openxmlformats.org/drawingml/2006/main">
            <a:schemeClr val="tx2"/>
          </a:solidFill>
          <a:ln xmlns:a="http://schemas.openxmlformats.org/drawingml/2006/main" w="6350">
            <a:solidFill>
              <a:schemeClr val="bg1"/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0" rIns="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700">
                <a:solidFill>
                  <a:schemeClr val="bg1"/>
                </a:solidFill>
              </a:rPr>
              <a:t>Invoicing phase</a:t>
            </a:r>
          </a:p>
        </p:txBody>
      </p:sp>
      <p:sp>
        <p:nvSpPr>
          <p:cNvPr id="60" name="Chevron 14">
            <a:extLst xmlns:a="http://schemas.openxmlformats.org/drawingml/2006/main">
              <a:ext uri="{FF2B5EF4-FFF2-40B4-BE49-F238E27FC236}">
                <a16:creationId xmlns:a16="http://schemas.microsoft.com/office/drawing/2014/main" id="{BBB8E3ED-7B04-4846-BC00-59BB941B0E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80912" y="2405166"/>
            <a:ext cx="1872000" cy="216000"/>
          </a:xfrm>
          <a:prstGeom xmlns:a="http://schemas.openxmlformats.org/drawingml/2006/main" prst="chevron">
            <a:avLst>
              <a:gd name="adj" fmla="val 28265"/>
            </a:avLst>
          </a:prstGeom>
          <a:solidFill xmlns:a="http://schemas.openxmlformats.org/drawingml/2006/main">
            <a:schemeClr val="tx2"/>
          </a:solidFill>
          <a:ln xmlns:a="http://schemas.openxmlformats.org/drawingml/2006/main" w="6350">
            <a:solidFill>
              <a:schemeClr val="bg1"/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0" rIns="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700">
                <a:solidFill>
                  <a:schemeClr val="bg1"/>
                </a:solidFill>
              </a:rPr>
              <a:t>KPI work stream</a:t>
            </a:r>
          </a:p>
        </p:txBody>
      </p:sp>
      <p:sp>
        <p:nvSpPr>
          <p:cNvPr id="49" name="Chevron 13">
            <a:extLst xmlns:a="http://schemas.openxmlformats.org/drawingml/2006/main">
              <a:ext uri="{FF2B5EF4-FFF2-40B4-BE49-F238E27FC236}">
                <a16:creationId xmlns:a16="http://schemas.microsoft.com/office/drawing/2014/main" id="{949DB8B1-1C20-4CD9-B6A5-E84BDF4CD6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49688" y="1484784"/>
            <a:ext cx="375020" cy="310919"/>
          </a:xfrm>
          <a:prstGeom xmlns:a="http://schemas.openxmlformats.org/drawingml/2006/main" prst="chevron">
            <a:avLst>
              <a:gd name="adj" fmla="val 0"/>
            </a:avLst>
          </a:prstGeom>
          <a:solidFill xmlns:a="http://schemas.openxmlformats.org/drawingml/2006/main">
            <a:schemeClr val="tx2"/>
          </a:solidFill>
          <a:ln xmlns:a="http://schemas.openxmlformats.org/drawingml/2006/main" w="6350">
            <a:solidFill>
              <a:schemeClr val="accent1"/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36000" rIns="3600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900" b="1">
                <a:solidFill>
                  <a:schemeClr val="bg1"/>
                </a:solidFill>
              </a:rPr>
              <a:t>NOW</a:t>
            </a:r>
          </a:p>
        </p:txBody>
      </p:sp>
      <p:sp>
        <p:nvSpPr>
          <p:cNvPr id="19" name="Suorakulmio 18">
            <a:extLst xmlns:a="http://schemas.openxmlformats.org/drawingml/2006/main">
              <a:ext uri="{FF2B5EF4-FFF2-40B4-BE49-F238E27FC236}">
                <a16:creationId xmlns:a16="http://schemas.microsoft.com/office/drawing/2014/main" id="{F82A71A6-A02B-4EC2-86E5-FE43965132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2961" y="2372401"/>
            <a:ext cx="1641981" cy="187200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bg1">
              <a:lumMod val="95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000" b="1">
                <a:solidFill>
                  <a:schemeClr val="tx1"/>
                </a:solidFill>
              </a:rPr>
              <a:t>Preferred Partner track: </a:t>
            </a:r>
          </a:p>
          <a:p xmlns:a="http://schemas.openxmlformats.org/drawingml/2006/main">
            <a:pPr algn="ctr">
              <a:buNone/>
            </a:pPr>
            <a:r>
              <a:rPr sz="1000">
                <a:solidFill>
                  <a:schemeClr val="tx1"/>
                </a:solidFill>
              </a:rPr>
              <a:t>Timetable if the preferred partner continues to add value in an environment of trust</a:t>
            </a:r>
          </a:p>
        </p:txBody>
      </p:sp>
      <p:sp>
        <p:nvSpPr>
          <p:cNvPr id="50" name="Suorakulmio 49">
            <a:extLst xmlns:a="http://schemas.openxmlformats.org/drawingml/2006/main">
              <a:ext uri="{FF2B5EF4-FFF2-40B4-BE49-F238E27FC236}">
                <a16:creationId xmlns:a16="http://schemas.microsoft.com/office/drawing/2014/main" id="{EA29708B-53C8-4932-BCBF-8C1A857CF2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2961" y="4401108"/>
            <a:ext cx="1641981" cy="1872755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bg1">
              <a:lumMod val="95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000" b="1">
                <a:solidFill>
                  <a:schemeClr val="tx1"/>
                </a:solidFill>
              </a:rPr>
              <a:t>Plan B:</a:t>
            </a:r>
          </a:p>
          <a:p xmlns:a="http://schemas.openxmlformats.org/drawingml/2006/main">
            <a:pPr algn="ctr">
              <a:buNone/>
            </a:pPr>
            <a:r>
              <a:rPr sz="1000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Preliminary timetable with new partners brought to the table</a:t>
            </a:r>
          </a:p>
        </p:txBody>
      </p:sp>
      <p:sp>
        <p:nvSpPr>
          <p:cNvPr id="20" name="Ellipsi 19">
            <a:extLst xmlns:a="http://schemas.openxmlformats.org/drawingml/2006/main">
              <a:ext uri="{FF2B5EF4-FFF2-40B4-BE49-F238E27FC236}">
                <a16:creationId xmlns:a16="http://schemas.microsoft.com/office/drawing/2014/main" id="{E7D7545A-B7CB-425E-8F78-58BBCB95D7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2385" y="2634027"/>
            <a:ext cx="216000" cy="216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chemeClr val="bg1"/>
          </a:solidFill>
          <a:ln xmlns:a="http://schemas.openxmlformats.org/drawingml/2006/main">
            <a:solidFill>
              <a:schemeClr val="tx2"/>
            </a:solidFill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53" name="Ellipsi 52">
            <a:extLst xmlns:a="http://schemas.openxmlformats.org/drawingml/2006/main">
              <a:ext uri="{FF2B5EF4-FFF2-40B4-BE49-F238E27FC236}">
                <a16:creationId xmlns:a16="http://schemas.microsoft.com/office/drawing/2014/main" id="{BA0A51F9-333D-4AC6-BA70-424EB7DB56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53671" y="2634027"/>
            <a:ext cx="216000" cy="216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chemeClr val="bg1"/>
          </a:solidFill>
          <a:ln xmlns:a="http://schemas.openxmlformats.org/drawingml/2006/main">
            <a:solidFill>
              <a:schemeClr val="tx2"/>
            </a:solidFill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2" name="Ellipsi 61">
            <a:extLst xmlns:a="http://schemas.openxmlformats.org/drawingml/2006/main">
              <a:ext uri="{FF2B5EF4-FFF2-40B4-BE49-F238E27FC236}">
                <a16:creationId xmlns:a16="http://schemas.microsoft.com/office/drawing/2014/main" id="{5468F83B-C708-4F2A-8A95-5F2882A7DB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42778" y="3209831"/>
            <a:ext cx="216000" cy="216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chemeClr val="bg1"/>
          </a:solidFill>
          <a:ln xmlns:a="http://schemas.openxmlformats.org/drawingml/2006/main">
            <a:solidFill>
              <a:schemeClr val="tx2"/>
            </a:solidFill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4" name="Ellipsi 63">
            <a:extLst xmlns:a="http://schemas.openxmlformats.org/drawingml/2006/main">
              <a:ext uri="{FF2B5EF4-FFF2-40B4-BE49-F238E27FC236}">
                <a16:creationId xmlns:a16="http://schemas.microsoft.com/office/drawing/2014/main" id="{56798923-C9FE-4F4C-AD9E-87D7EBA60F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89234" y="3220337"/>
            <a:ext cx="216000" cy="216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chemeClr val="bg1"/>
          </a:solidFill>
          <a:ln xmlns:a="http://schemas.openxmlformats.org/drawingml/2006/main">
            <a:solidFill>
              <a:schemeClr val="tx2"/>
            </a:solidFill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42" name="Chevron 14">
            <a:extLst xmlns:a="http://schemas.openxmlformats.org/drawingml/2006/main">
              <a:ext uri="{FF2B5EF4-FFF2-40B4-BE49-F238E27FC236}">
                <a16:creationId xmlns:a16="http://schemas.microsoft.com/office/drawing/2014/main" id="{218D2C4A-FDB9-4EC2-AFCE-BCB5219C80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80912" y="2653063"/>
            <a:ext cx="1872000" cy="216000"/>
          </a:xfrm>
          <a:prstGeom xmlns:a="http://schemas.openxmlformats.org/drawingml/2006/main" prst="chevron">
            <a:avLst>
              <a:gd name="adj" fmla="val 28265"/>
            </a:avLst>
          </a:prstGeom>
          <a:solidFill xmlns:a="http://schemas.openxmlformats.org/drawingml/2006/main">
            <a:schemeClr val="tx2"/>
          </a:solidFill>
          <a:ln xmlns:a="http://schemas.openxmlformats.org/drawingml/2006/main" w="6350">
            <a:solidFill>
              <a:schemeClr val="bg1"/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0" rIns="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700">
                <a:solidFill>
                  <a:schemeClr val="bg1"/>
                </a:solidFill>
              </a:rPr>
              <a:t>Lean development phase</a:t>
            </a:r>
          </a:p>
        </p:txBody>
      </p:sp>
      <p:sp>
        <p:nvSpPr>
          <p:cNvPr id="45" name="Chevron 14">
            <a:extLst xmlns:a="http://schemas.openxmlformats.org/drawingml/2006/main">
              <a:ext uri="{FF2B5EF4-FFF2-40B4-BE49-F238E27FC236}">
                <a16:creationId xmlns:a16="http://schemas.microsoft.com/office/drawing/2014/main" id="{975D3923-50CA-40ED-9500-37C00777DA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80912" y="2900960"/>
            <a:ext cx="1872000" cy="216000"/>
          </a:xfrm>
          <a:prstGeom xmlns:a="http://schemas.openxmlformats.org/drawingml/2006/main" prst="chevron">
            <a:avLst>
              <a:gd name="adj" fmla="val 28265"/>
            </a:avLst>
          </a:prstGeom>
          <a:solidFill xmlns:a="http://schemas.openxmlformats.org/drawingml/2006/main">
            <a:schemeClr val="tx2"/>
          </a:solidFill>
          <a:ln xmlns:a="http://schemas.openxmlformats.org/drawingml/2006/main" w="6350">
            <a:solidFill>
              <a:schemeClr val="bg1"/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0" rIns="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700">
                <a:solidFill>
                  <a:schemeClr val="bg1"/>
                </a:solidFill>
              </a:rPr>
              <a:t>Joint operational development</a:t>
            </a:r>
          </a:p>
        </p:txBody>
      </p:sp>
      <p:sp>
        <p:nvSpPr>
          <p:cNvPr id="6" name="Suorakulmio 5">
            <a:extLst xmlns:a="http://schemas.openxmlformats.org/drawingml/2006/main">
              <a:ext uri="{FF2B5EF4-FFF2-40B4-BE49-F238E27FC236}">
                <a16:creationId xmlns:a16="http://schemas.microsoft.com/office/drawing/2014/main" id="{717C6E4E-A68B-4291-89B9-49EDA7BEB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7716" y="3836614"/>
            <a:ext cx="1052353" cy="420478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bg1"/>
          </a:solidFill>
          <a:ln xmlns:a="http://schemas.openxmlformats.org/drawingml/2006/main" w="12700">
            <a:solidFill>
              <a:schemeClr val="accent1"/>
            </a:solidFill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36000" rIns="3600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800" b="1">
                <a:solidFill>
                  <a:schemeClr val="tx1"/>
                </a:solidFill>
              </a:rPr>
              <a:t>Go / no-go decision </a:t>
            </a:r>
            <a:r>
              <a:rPr sz="800">
                <a:solidFill>
                  <a:schemeClr val="tx1"/>
                </a:solidFill>
              </a:rPr>
              <a:t>from decision makers</a:t>
            </a:r>
          </a:p>
        </p:txBody>
      </p:sp>
      <p:cxnSp>
        <p:nvCxnSpPr>
          <p:cNvPr id="225" name="Yhdistin: Kulma 8"/>
          <p:cNvCxnSpPr>
            <a:stCxn xmlns:a="http://schemas.openxmlformats.org/drawingml/2006/main" id="53" idx="4"/>
            <a:endCxn xmlns:a="http://schemas.openxmlformats.org/drawingml/2006/main" id="6" idx="0"/>
          </p:cNvCxnSpPr>
          <p:nvPr/>
        </p:nvCxnSpPr>
        <p:spPr>
          <a:xfrm xmlns:a="http://schemas.openxmlformats.org/drawingml/2006/main" rot="16200000" flipH="1">
            <a:off x="2244489" y="3167209"/>
            <a:ext cx="986587" cy="352222"/>
          </a:xfrm>
          <a:prstGeom xmlns:a="http://schemas.openxmlformats.org/drawingml/2006/main" prst="bentConnector3">
            <a:avLst>
              <a:gd name="adj1" fmla="val 94370"/>
            </a:avLst>
          </a:prstGeom>
          <a:ln xmlns:a="http://schemas.openxmlformats.org/drawingml/2006/main">
            <a:solidFill>
              <a:schemeClr val="tx2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cxnSp>
      <p:sp>
        <p:nvSpPr>
          <p:cNvPr id="54" name="Suorakulmio 53">
            <a:extLst xmlns:a="http://schemas.openxmlformats.org/drawingml/2006/main">
              <a:ext uri="{FF2B5EF4-FFF2-40B4-BE49-F238E27FC236}">
                <a16:creationId xmlns:a16="http://schemas.microsoft.com/office/drawing/2014/main" id="{A11E98DE-CE83-45FC-AC25-11166F5434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59621" y="2924944"/>
            <a:ext cx="501528" cy="248859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bg1"/>
          </a:solidFill>
          <a:ln xmlns:a="http://schemas.openxmlformats.org/drawingml/2006/main" w="12700">
            <a:solidFill>
              <a:schemeClr val="accent1"/>
            </a:solidFill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36000" rIns="3600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800">
                <a:solidFill>
                  <a:schemeClr val="tx1"/>
                </a:solidFill>
              </a:rPr>
              <a:t>Kick-off</a:t>
            </a:r>
          </a:p>
        </p:txBody>
      </p:sp>
      <p:cxnSp>
        <p:nvCxnSpPr>
          <p:cNvPr id="227" name="Suora yhdysviiva 26"/>
          <p:cNvCxnSpPr>
            <a:stCxn xmlns:a="http://schemas.openxmlformats.org/drawingml/2006/main" id="20" idx="4"/>
            <a:endCxn xmlns:a="http://schemas.openxmlformats.org/drawingml/2006/main" id="54" idx="0"/>
          </p:cNvCxnSpPr>
          <p:nvPr/>
        </p:nvCxnSpPr>
        <p:spPr>
          <a:xfrm xmlns:a="http://schemas.openxmlformats.org/drawingml/2006/main">
            <a:off x="3710385" y="2850027"/>
            <a:ext cx="0" cy="74917"/>
          </a:xfrm>
          <a:prstGeom xmlns:a="http://schemas.openxmlformats.org/drawingml/2006/main" prst="line">
            <a:avLst/>
          </a:prstGeom>
          <a:ln xmlns:a="http://schemas.openxmlformats.org/drawingml/2006/main">
            <a:solidFill>
              <a:schemeClr val="tx2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cxnSp>
      <p:sp>
        <p:nvSpPr>
          <p:cNvPr id="82" name="Suorakulmio 81">
            <a:extLst xmlns:a="http://schemas.openxmlformats.org/drawingml/2006/main">
              <a:ext uri="{FF2B5EF4-FFF2-40B4-BE49-F238E27FC236}">
                <a16:creationId xmlns:a16="http://schemas.microsoft.com/office/drawing/2014/main" id="{35C34513-ACD4-497F-801C-8BC3E9BCE2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1736" y="3576781"/>
            <a:ext cx="683788" cy="313648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bg1"/>
          </a:solidFill>
          <a:ln xmlns:a="http://schemas.openxmlformats.org/drawingml/2006/main" w="12700">
            <a:solidFill>
              <a:schemeClr val="accent1"/>
            </a:solidFill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36000" rIns="3600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800">
                <a:solidFill>
                  <a:schemeClr val="tx1"/>
                </a:solidFill>
              </a:rPr>
              <a:t>Agreement signed</a:t>
            </a:r>
          </a:p>
        </p:txBody>
      </p:sp>
      <p:sp>
        <p:nvSpPr>
          <p:cNvPr id="84" name="Suorakulmio 83">
            <a:extLst xmlns:a="http://schemas.openxmlformats.org/drawingml/2006/main">
              <a:ext uri="{FF2B5EF4-FFF2-40B4-BE49-F238E27FC236}">
                <a16:creationId xmlns:a16="http://schemas.microsoft.com/office/drawing/2014/main" id="{2B9B5BD3-27E8-4E30-9520-C634A10A06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55340" y="3596237"/>
            <a:ext cx="683788" cy="395146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bg1"/>
          </a:solidFill>
          <a:ln xmlns:a="http://schemas.openxmlformats.org/drawingml/2006/main" w="12700">
            <a:solidFill>
              <a:schemeClr val="accent1"/>
            </a:solidFill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36000" rIns="3600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800" b="1">
                <a:solidFill>
                  <a:schemeClr val="tx1"/>
                </a:solidFill>
              </a:rPr>
              <a:t>Review and next steps</a:t>
            </a:r>
          </a:p>
        </p:txBody>
      </p:sp>
      <p:cxnSp>
        <p:nvCxnSpPr>
          <p:cNvPr id="230" name="Suora yhdysviiva 84"/>
          <p:cNvCxnSpPr>
            <a:stCxn xmlns:a="http://schemas.openxmlformats.org/drawingml/2006/main" id="64" idx="4"/>
          </p:cNvCxnSpPr>
          <p:nvPr/>
        </p:nvCxnSpPr>
        <p:spPr>
          <a:xfrm xmlns:a="http://schemas.openxmlformats.org/drawingml/2006/main">
            <a:off x="5897234" y="3436337"/>
            <a:ext cx="0" cy="159900"/>
          </a:xfrm>
          <a:prstGeom xmlns:a="http://schemas.openxmlformats.org/drawingml/2006/main" prst="line">
            <a:avLst/>
          </a:prstGeom>
          <a:ln xmlns:a="http://schemas.openxmlformats.org/drawingml/2006/main">
            <a:solidFill>
              <a:schemeClr val="tx2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cxnSp>
      <p:sp>
        <p:nvSpPr>
          <p:cNvPr id="109" name="Chevron 15">
            <a:extLst xmlns:a="http://schemas.openxmlformats.org/drawingml/2006/main">
              <a:ext uri="{FF2B5EF4-FFF2-40B4-BE49-F238E27FC236}">
                <a16:creationId xmlns:a16="http://schemas.microsoft.com/office/drawing/2014/main" id="{6C113786-C680-4BD8-82CC-21A4562D53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20125" y="3127240"/>
            <a:ext cx="840658" cy="529682"/>
          </a:xfrm>
          <a:prstGeom xmlns:a="http://schemas.openxmlformats.org/drawingml/2006/main" prst="chevron">
            <a:avLst>
              <a:gd name="adj" fmla="val 28265"/>
            </a:avLst>
          </a:prstGeom>
          <a:solidFill xmlns:a="http://schemas.openxmlformats.org/drawingml/2006/main">
            <a:schemeClr val="tx2"/>
          </a:solidFill>
          <a:ln xmlns:a="http://schemas.openxmlformats.org/drawingml/2006/main" w="6350">
            <a:solidFill>
              <a:schemeClr val="bg1"/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0" rIns="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700">
                <a:solidFill>
                  <a:schemeClr val="bg1"/>
                </a:solidFill>
              </a:rPr>
              <a:t>Competence scoping</a:t>
            </a:r>
          </a:p>
        </p:txBody>
      </p:sp>
      <p:cxnSp>
        <p:nvCxnSpPr>
          <p:cNvPr id="232" name="Yhdistin: Kulma 112"/>
          <p:cNvCxnSpPr>
            <a:stCxn xmlns:a="http://schemas.openxmlformats.org/drawingml/2006/main" id="62" idx="4"/>
            <a:endCxn xmlns:a="http://schemas.openxmlformats.org/drawingml/2006/main" id="82" idx="0"/>
          </p:cNvCxnSpPr>
          <p:nvPr/>
        </p:nvCxnSpPr>
        <p:spPr>
          <a:xfrm xmlns:a="http://schemas.openxmlformats.org/drawingml/2006/main" rot="16200000" flipH="1">
            <a:off x="4326729" y="3349880"/>
            <a:ext cx="150950" cy="302852"/>
          </a:xfrm>
          <a:prstGeom xmlns:a="http://schemas.openxmlformats.org/drawingml/2006/main" prst="bentConnector3">
            <a:avLst>
              <a:gd name="adj1" fmla="val 50000"/>
            </a:avLst>
          </a:prstGeom>
          <a:ln xmlns:a="http://schemas.openxmlformats.org/drawingml/2006/main">
            <a:solidFill>
              <a:schemeClr val="tx2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cxnSp>
      <p:sp>
        <p:nvSpPr>
          <p:cNvPr id="87" name="Chevron 15">
            <a:extLst xmlns:a="http://schemas.openxmlformats.org/drawingml/2006/main">
              <a:ext uri="{FF2B5EF4-FFF2-40B4-BE49-F238E27FC236}">
                <a16:creationId xmlns:a16="http://schemas.microsoft.com/office/drawing/2014/main" id="{9F92497C-CFE4-418F-A091-71DF592422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888780" y="5519624"/>
            <a:ext cx="1368000" cy="223360"/>
          </a:xfrm>
          <a:prstGeom xmlns:a="http://schemas.openxmlformats.org/drawingml/2006/main" prst="chevron">
            <a:avLst>
              <a:gd name="adj" fmla="val 28265"/>
            </a:avLst>
          </a:prstGeom>
          <a:solidFill xmlns:a="http://schemas.openxmlformats.org/drawingml/2006/main">
            <a:schemeClr val="bg2"/>
          </a:solidFill>
          <a:ln xmlns:a="http://schemas.openxmlformats.org/drawingml/2006/main" w="6350">
            <a:solidFill>
              <a:schemeClr val="bg2">
                <a:lumMod val="75000"/>
              </a:schemeClr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0" rIns="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700">
                <a:solidFill>
                  <a:schemeClr val="tx1"/>
                </a:solidFill>
              </a:rPr>
              <a:t>Invoicing phase</a:t>
            </a:r>
          </a:p>
        </p:txBody>
      </p:sp>
      <p:sp>
        <p:nvSpPr>
          <p:cNvPr id="88" name="Chevron 14">
            <a:extLst xmlns:a="http://schemas.openxmlformats.org/drawingml/2006/main">
              <a:ext uri="{FF2B5EF4-FFF2-40B4-BE49-F238E27FC236}">
                <a16:creationId xmlns:a16="http://schemas.microsoft.com/office/drawing/2014/main" id="{984545A1-C9B9-44C3-99E8-1CD15C41DC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420728" y="4733430"/>
            <a:ext cx="1872000" cy="216000"/>
          </a:xfrm>
          <a:prstGeom xmlns:a="http://schemas.openxmlformats.org/drawingml/2006/main" prst="chevron">
            <a:avLst>
              <a:gd name="adj" fmla="val 28265"/>
            </a:avLst>
          </a:prstGeom>
          <a:solidFill xmlns:a="http://schemas.openxmlformats.org/drawingml/2006/main">
            <a:schemeClr val="bg2"/>
          </a:solidFill>
          <a:ln xmlns:a="http://schemas.openxmlformats.org/drawingml/2006/main" w="6350">
            <a:solidFill>
              <a:schemeClr val="bg2">
                <a:lumMod val="75000"/>
              </a:schemeClr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0" rIns="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700">
                <a:solidFill>
                  <a:schemeClr val="tx1"/>
                </a:solidFill>
              </a:rPr>
              <a:t>KPI work stream</a:t>
            </a:r>
          </a:p>
        </p:txBody>
      </p:sp>
      <p:sp>
        <p:nvSpPr>
          <p:cNvPr id="90" name="Ellipsi 89">
            <a:extLst xmlns:a="http://schemas.openxmlformats.org/drawingml/2006/main">
              <a:ext uri="{FF2B5EF4-FFF2-40B4-BE49-F238E27FC236}">
                <a16:creationId xmlns:a16="http://schemas.microsoft.com/office/drawing/2014/main" id="{BD9EC364-E936-4C46-8FCB-958A204153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432072" y="5013176"/>
            <a:ext cx="216000" cy="216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chemeClr val="bg1"/>
          </a:solidFill>
          <a:ln xmlns:a="http://schemas.openxmlformats.org/drawingml/2006/main">
            <a:solidFill>
              <a:schemeClr val="tx2"/>
            </a:solidFill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92" name="Ellipsi 91">
            <a:extLst xmlns:a="http://schemas.openxmlformats.org/drawingml/2006/main">
              <a:ext uri="{FF2B5EF4-FFF2-40B4-BE49-F238E27FC236}">
                <a16:creationId xmlns:a16="http://schemas.microsoft.com/office/drawing/2014/main" id="{12032873-3D73-450F-9CCF-894295767D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288730" y="5526960"/>
            <a:ext cx="216000" cy="216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chemeClr val="bg1"/>
          </a:solidFill>
          <a:ln xmlns:a="http://schemas.openxmlformats.org/drawingml/2006/main">
            <a:solidFill>
              <a:schemeClr val="tx2"/>
            </a:solidFill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93" name="Chevron 14">
            <a:extLst xmlns:a="http://schemas.openxmlformats.org/drawingml/2006/main">
              <a:ext uri="{FF2B5EF4-FFF2-40B4-BE49-F238E27FC236}">
                <a16:creationId xmlns:a16="http://schemas.microsoft.com/office/drawing/2014/main" id="{3ACE277F-7FED-4386-961B-418719A818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420728" y="4981327"/>
            <a:ext cx="1872000" cy="216000"/>
          </a:xfrm>
          <a:prstGeom xmlns:a="http://schemas.openxmlformats.org/drawingml/2006/main" prst="chevron">
            <a:avLst>
              <a:gd name="adj" fmla="val 28265"/>
            </a:avLst>
          </a:prstGeom>
          <a:solidFill xmlns:a="http://schemas.openxmlformats.org/drawingml/2006/main">
            <a:schemeClr val="bg2"/>
          </a:solidFill>
          <a:ln xmlns:a="http://schemas.openxmlformats.org/drawingml/2006/main" w="6350">
            <a:solidFill>
              <a:schemeClr val="bg2">
                <a:lumMod val="75000"/>
              </a:schemeClr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0" rIns="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700">
                <a:solidFill>
                  <a:schemeClr val="tx1"/>
                </a:solidFill>
              </a:rPr>
              <a:t>Lean development phase</a:t>
            </a:r>
          </a:p>
        </p:txBody>
      </p:sp>
      <p:sp>
        <p:nvSpPr>
          <p:cNvPr id="94" name="Chevron 14">
            <a:extLst xmlns:a="http://schemas.openxmlformats.org/drawingml/2006/main">
              <a:ext uri="{FF2B5EF4-FFF2-40B4-BE49-F238E27FC236}">
                <a16:creationId xmlns:a16="http://schemas.microsoft.com/office/drawing/2014/main" id="{E0E6F215-3EF4-421B-BF15-9BA9676C71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420728" y="5229224"/>
            <a:ext cx="1872000" cy="216000"/>
          </a:xfrm>
          <a:prstGeom xmlns:a="http://schemas.openxmlformats.org/drawingml/2006/main" prst="chevron">
            <a:avLst>
              <a:gd name="adj" fmla="val 28265"/>
            </a:avLst>
          </a:prstGeom>
          <a:solidFill xmlns:a="http://schemas.openxmlformats.org/drawingml/2006/main">
            <a:schemeClr val="bg2"/>
          </a:solidFill>
          <a:ln xmlns:a="http://schemas.openxmlformats.org/drawingml/2006/main" w="6350">
            <a:solidFill>
              <a:schemeClr val="bg2">
                <a:lumMod val="75000"/>
              </a:schemeClr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0" rIns="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700">
                <a:solidFill>
                  <a:schemeClr val="tx1"/>
                </a:solidFill>
              </a:rPr>
              <a:t>Joint operational development</a:t>
            </a:r>
          </a:p>
        </p:txBody>
      </p:sp>
      <p:sp>
        <p:nvSpPr>
          <p:cNvPr id="95" name="Suorakulmio 94">
            <a:extLst xmlns:a="http://schemas.openxmlformats.org/drawingml/2006/main">
              <a:ext uri="{FF2B5EF4-FFF2-40B4-BE49-F238E27FC236}">
                <a16:creationId xmlns:a16="http://schemas.microsoft.com/office/drawing/2014/main" id="{059B8E95-579E-4EF2-9DFE-CE592378B4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235828" y="5563326"/>
            <a:ext cx="608488" cy="248859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bg1"/>
          </a:solidFill>
          <a:ln xmlns:a="http://schemas.openxmlformats.org/drawingml/2006/main" w="12700">
            <a:solidFill>
              <a:schemeClr val="accent1"/>
            </a:solidFill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36000" rIns="3600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800">
                <a:solidFill>
                  <a:schemeClr val="tx1"/>
                </a:solidFill>
              </a:rPr>
              <a:t>Indicative offer(s)</a:t>
            </a:r>
          </a:p>
        </p:txBody>
      </p:sp>
      <p:sp>
        <p:nvSpPr>
          <p:cNvPr id="99" name="Suorakulmio 98">
            <a:extLst xmlns:a="http://schemas.openxmlformats.org/drawingml/2006/main">
              <a:ext uri="{FF2B5EF4-FFF2-40B4-BE49-F238E27FC236}">
                <a16:creationId xmlns:a16="http://schemas.microsoft.com/office/drawing/2014/main" id="{EF597D9F-B728-4EA9-831F-0D7B8062DF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437564" y="5887660"/>
            <a:ext cx="683788" cy="313648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bg1"/>
          </a:solidFill>
          <a:ln xmlns:a="http://schemas.openxmlformats.org/drawingml/2006/main" w="12700">
            <a:solidFill>
              <a:schemeClr val="accent1"/>
            </a:solidFill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36000" rIns="3600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800">
                <a:solidFill>
                  <a:schemeClr val="tx1"/>
                </a:solidFill>
              </a:rPr>
              <a:t>Agreement signed</a:t>
            </a:r>
          </a:p>
        </p:txBody>
      </p:sp>
      <p:sp>
        <p:nvSpPr>
          <p:cNvPr id="101" name="Suorakulmio 100">
            <a:extLst xmlns:a="http://schemas.openxmlformats.org/drawingml/2006/main">
              <a:ext uri="{FF2B5EF4-FFF2-40B4-BE49-F238E27FC236}">
                <a16:creationId xmlns:a16="http://schemas.microsoft.com/office/drawing/2014/main" id="{A2882DD2-CF3C-4300-97B3-3169FF292D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054836" y="5902860"/>
            <a:ext cx="683788" cy="395146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bg1"/>
          </a:solidFill>
          <a:ln xmlns:a="http://schemas.openxmlformats.org/drawingml/2006/main" w="12700">
            <a:solidFill>
              <a:schemeClr val="accent1"/>
            </a:solidFill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36000" rIns="3600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800">
                <a:solidFill>
                  <a:schemeClr val="tx1"/>
                </a:solidFill>
              </a:rPr>
              <a:t>Review and next steps</a:t>
            </a:r>
          </a:p>
        </p:txBody>
      </p:sp>
      <p:cxnSp>
        <p:nvCxnSpPr>
          <p:cNvPr id="242" name="Suora yhdysviiva 101"/>
          <p:cNvCxnSpPr>
            <a:stCxn xmlns:a="http://schemas.openxmlformats.org/drawingml/2006/main" id="92" idx="4"/>
          </p:cNvCxnSpPr>
          <p:nvPr/>
        </p:nvCxnSpPr>
        <p:spPr>
          <a:xfrm xmlns:a="http://schemas.openxmlformats.org/drawingml/2006/main" rot="0" flipH="0" flipV="0">
            <a:off x="9396730" y="5742960"/>
            <a:ext cx="0" cy="159900"/>
          </a:xfrm>
          <a:prstGeom xmlns:a="http://schemas.openxmlformats.org/drawingml/2006/main" prst="line">
            <a:avLst/>
          </a:prstGeom>
          <a:ln xmlns:a="http://schemas.openxmlformats.org/drawingml/2006/main">
            <a:solidFill>
              <a:schemeClr val="tx2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cxnSp>
      <p:sp>
        <p:nvSpPr>
          <p:cNvPr id="103" name="Chevron 15">
            <a:extLst xmlns:a="http://schemas.openxmlformats.org/drawingml/2006/main">
              <a:ext uri="{FF2B5EF4-FFF2-40B4-BE49-F238E27FC236}">
                <a16:creationId xmlns:a16="http://schemas.microsoft.com/office/drawing/2014/main" id="{AA7B801A-B2C0-42EB-86CC-5B13B73565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2612740" y="4629768"/>
            <a:ext cx="962902" cy="529681"/>
          </a:xfrm>
          <a:prstGeom xmlns:a="http://schemas.openxmlformats.org/drawingml/2006/main" prst="chevron">
            <a:avLst>
              <a:gd name="adj" fmla="val 28265"/>
            </a:avLst>
          </a:prstGeom>
          <a:solidFill xmlns:a="http://schemas.openxmlformats.org/drawingml/2006/main">
            <a:schemeClr val="bg2"/>
          </a:solidFill>
          <a:ln xmlns:a="http://schemas.openxmlformats.org/drawingml/2006/main" w="6350">
            <a:solidFill>
              <a:schemeClr val="bg2">
                <a:lumMod val="75000"/>
              </a:schemeClr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36000" rIns="3600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700">
                <a:solidFill>
                  <a:schemeClr val="tx1"/>
                </a:solidFill>
              </a:rPr>
              <a:t>Meeting new partner 1</a:t>
            </a:r>
          </a:p>
        </p:txBody>
      </p:sp>
      <p:sp>
        <p:nvSpPr>
          <p:cNvPr id="104" name="Ellipsi 103">
            <a:extLst xmlns:a="http://schemas.openxmlformats.org/drawingml/2006/main">
              <a:ext uri="{FF2B5EF4-FFF2-40B4-BE49-F238E27FC236}">
                <a16:creationId xmlns:a16="http://schemas.microsoft.com/office/drawing/2014/main" id="{B6251D99-9A50-49FB-BDDC-1ECADC571E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2453671" y="4745245"/>
            <a:ext cx="216000" cy="216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chemeClr val="bg1"/>
          </a:solidFill>
          <a:ln xmlns:a="http://schemas.openxmlformats.org/drawingml/2006/main">
            <a:solidFill>
              <a:schemeClr val="tx2"/>
            </a:solidFill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5" name="Suorakulmio 104">
            <a:extLst xmlns:a="http://schemas.openxmlformats.org/drawingml/2006/main">
              <a:ext uri="{FF2B5EF4-FFF2-40B4-BE49-F238E27FC236}">
                <a16:creationId xmlns:a16="http://schemas.microsoft.com/office/drawing/2014/main" id="{F57C7503-07D0-4F63-85DF-6EEC9521F0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2387716" y="5844178"/>
            <a:ext cx="1187926" cy="420478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bg1"/>
          </a:solidFill>
          <a:ln xmlns:a="http://schemas.openxmlformats.org/drawingml/2006/main" w="12700">
            <a:solidFill>
              <a:schemeClr val="accent1"/>
            </a:solidFill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36000" rIns="3600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800">
                <a:solidFill>
                  <a:schemeClr val="tx1"/>
                </a:solidFill>
              </a:rPr>
              <a:t>Go / no-go decision– </a:t>
            </a:r>
            <a:r>
              <a:rPr sz="800" b="1">
                <a:solidFill>
                  <a:schemeClr val="tx1"/>
                </a:solidFill>
              </a:rPr>
              <a:t>Plan B initiated</a:t>
            </a:r>
          </a:p>
        </p:txBody>
      </p:sp>
      <p:cxnSp>
        <p:nvCxnSpPr>
          <p:cNvPr id="246" name="Yhdistin: Kulma 105"/>
          <p:cNvCxnSpPr>
            <a:stCxn xmlns:a="http://schemas.openxmlformats.org/drawingml/2006/main" id="104" idx="4"/>
            <a:endCxn xmlns:a="http://schemas.openxmlformats.org/drawingml/2006/main" id="105" idx="0"/>
          </p:cNvCxnSpPr>
          <p:nvPr/>
        </p:nvCxnSpPr>
        <p:spPr>
          <a:xfrm xmlns:a="http://schemas.openxmlformats.org/drawingml/2006/main" rot="16200000" flipH="1" flipV="0">
            <a:off x="2330209" y="5192707"/>
            <a:ext cx="882933" cy="420008"/>
          </a:xfrm>
          <a:prstGeom xmlns:a="http://schemas.openxmlformats.org/drawingml/2006/main" prst="bentConnector3">
            <a:avLst>
              <a:gd name="adj1" fmla="val 50000"/>
            </a:avLst>
          </a:prstGeom>
          <a:ln xmlns:a="http://schemas.openxmlformats.org/drawingml/2006/main">
            <a:solidFill>
              <a:schemeClr val="tx2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cxnSp>
      <p:sp>
        <p:nvSpPr>
          <p:cNvPr id="107" name="Chevron 15">
            <a:extLst xmlns:a="http://schemas.openxmlformats.org/drawingml/2006/main">
              <a:ext uri="{FF2B5EF4-FFF2-40B4-BE49-F238E27FC236}">
                <a16:creationId xmlns:a16="http://schemas.microsoft.com/office/drawing/2014/main" id="{FBD030C0-4C0D-4BFA-BA5E-0A0D11358C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3561754" y="4900435"/>
            <a:ext cx="858707" cy="529681"/>
          </a:xfrm>
          <a:prstGeom xmlns:a="http://schemas.openxmlformats.org/drawingml/2006/main" prst="chevron">
            <a:avLst>
              <a:gd name="adj" fmla="val 28265"/>
            </a:avLst>
          </a:prstGeom>
          <a:solidFill xmlns:a="http://schemas.openxmlformats.org/drawingml/2006/main">
            <a:schemeClr val="bg2"/>
          </a:solidFill>
          <a:ln xmlns:a="http://schemas.openxmlformats.org/drawingml/2006/main" w="6350">
            <a:solidFill>
              <a:schemeClr val="bg2">
                <a:lumMod val="75000"/>
              </a:schemeClr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72000" rIns="7200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700">
                <a:solidFill>
                  <a:schemeClr val="tx1"/>
                </a:solidFill>
              </a:rPr>
              <a:t>Scoping meetings</a:t>
            </a:r>
          </a:p>
        </p:txBody>
      </p:sp>
      <p:sp>
        <p:nvSpPr>
          <p:cNvPr id="108" name="Chevron 15">
            <a:extLst xmlns:a="http://schemas.openxmlformats.org/drawingml/2006/main">
              <a:ext uri="{FF2B5EF4-FFF2-40B4-BE49-F238E27FC236}">
                <a16:creationId xmlns:a16="http://schemas.microsoft.com/office/drawing/2014/main" id="{095F74D0-642D-46D1-91E8-0F2A11DDA2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2612740" y="5204504"/>
            <a:ext cx="933860" cy="529681"/>
          </a:xfrm>
          <a:prstGeom xmlns:a="http://schemas.openxmlformats.org/drawingml/2006/main" prst="chevron">
            <a:avLst>
              <a:gd name="adj" fmla="val 28265"/>
            </a:avLst>
          </a:prstGeom>
          <a:solidFill xmlns:a="http://schemas.openxmlformats.org/drawingml/2006/main">
            <a:schemeClr val="bg2"/>
          </a:solidFill>
          <a:ln xmlns:a="http://schemas.openxmlformats.org/drawingml/2006/main" w="6350">
            <a:solidFill>
              <a:schemeClr val="bg2">
                <a:lumMod val="75000"/>
              </a:schemeClr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72000" rIns="7200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700">
                <a:solidFill>
                  <a:schemeClr val="tx1"/>
                </a:solidFill>
              </a:rPr>
              <a:t>Meeting new partner 2</a:t>
            </a:r>
          </a:p>
        </p:txBody>
      </p:sp>
      <p:cxnSp>
        <p:nvCxnSpPr>
          <p:cNvPr id="249" name="Suora yhdysviiva 119"/>
          <p:cNvCxnSpPr>
            <a:stCxn xmlns:a="http://schemas.openxmlformats.org/drawingml/2006/main" id="90" idx="4"/>
            <a:endCxn xmlns:a="http://schemas.openxmlformats.org/drawingml/2006/main" id="95" idx="0"/>
          </p:cNvCxnSpPr>
          <p:nvPr/>
        </p:nvCxnSpPr>
        <p:spPr>
          <a:xfrm xmlns:a="http://schemas.openxmlformats.org/drawingml/2006/main" rot="0" flipH="0" flipV="0">
            <a:off x="4540072" y="5229176"/>
            <a:ext cx="0" cy="334150"/>
          </a:xfrm>
          <a:prstGeom xmlns:a="http://schemas.openxmlformats.org/drawingml/2006/main" prst="line">
            <a:avLst/>
          </a:prstGeom>
          <a:ln xmlns:a="http://schemas.openxmlformats.org/drawingml/2006/main">
            <a:solidFill>
              <a:schemeClr val="tx2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cxnSp>
      <p:sp>
        <p:nvSpPr>
          <p:cNvPr id="124" name="Ellipsi 123">
            <a:extLst xmlns:a="http://schemas.openxmlformats.org/drawingml/2006/main">
              <a:ext uri="{FF2B5EF4-FFF2-40B4-BE49-F238E27FC236}">
                <a16:creationId xmlns:a16="http://schemas.microsoft.com/office/drawing/2014/main" id="{AADD87C2-6A85-43EB-B3BF-67E7327ACD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167072" y="4745245"/>
            <a:ext cx="216000" cy="216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chemeClr val="bg1"/>
          </a:solidFill>
          <a:ln xmlns:a="http://schemas.openxmlformats.org/drawingml/2006/main">
            <a:solidFill>
              <a:schemeClr val="tx2"/>
            </a:solidFill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25" name="Suorakulmio 124">
            <a:extLst xmlns:a="http://schemas.openxmlformats.org/drawingml/2006/main">
              <a:ext uri="{FF2B5EF4-FFF2-40B4-BE49-F238E27FC236}">
                <a16:creationId xmlns:a16="http://schemas.microsoft.com/office/drawing/2014/main" id="{1DC564A6-A907-41CF-B45D-D5E4439FAA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024308" y="5036162"/>
            <a:ext cx="501528" cy="248859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bg1"/>
          </a:solidFill>
          <a:ln xmlns:a="http://schemas.openxmlformats.org/drawingml/2006/main" w="12700">
            <a:solidFill>
              <a:schemeClr val="accent1"/>
            </a:solidFill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36000" rIns="3600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800">
                <a:solidFill>
                  <a:schemeClr val="tx1"/>
                </a:solidFill>
              </a:rPr>
              <a:t>Kick-off</a:t>
            </a:r>
          </a:p>
        </p:txBody>
      </p:sp>
      <p:cxnSp>
        <p:nvCxnSpPr>
          <p:cNvPr id="252" name="Suora yhdysviiva 125"/>
          <p:cNvCxnSpPr>
            <a:stCxn xmlns:a="http://schemas.openxmlformats.org/drawingml/2006/main" id="124" idx="4"/>
            <a:endCxn xmlns:a="http://schemas.openxmlformats.org/drawingml/2006/main" id="125" idx="0"/>
          </p:cNvCxnSpPr>
          <p:nvPr/>
        </p:nvCxnSpPr>
        <p:spPr>
          <a:xfrm xmlns:a="http://schemas.openxmlformats.org/drawingml/2006/main" rot="0" flipH="0" flipV="0">
            <a:off x="7275072" y="4961245"/>
            <a:ext cx="0" cy="74917"/>
          </a:xfrm>
          <a:prstGeom xmlns:a="http://schemas.openxmlformats.org/drawingml/2006/main" prst="line">
            <a:avLst/>
          </a:prstGeom>
          <a:ln xmlns:a="http://schemas.openxmlformats.org/drawingml/2006/main">
            <a:solidFill>
              <a:schemeClr val="tx2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cxnSp>
      <p:sp>
        <p:nvSpPr>
          <p:cNvPr id="133" name="Chevron 15">
            <a:extLst xmlns:a="http://schemas.openxmlformats.org/drawingml/2006/main">
              <a:ext uri="{FF2B5EF4-FFF2-40B4-BE49-F238E27FC236}">
                <a16:creationId xmlns:a16="http://schemas.microsoft.com/office/drawing/2014/main" id="{2BC0B565-2F4F-45A0-823D-F3332612FF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642621" y="4838648"/>
            <a:ext cx="840744" cy="529681"/>
          </a:xfrm>
          <a:prstGeom xmlns:a="http://schemas.openxmlformats.org/drawingml/2006/main" prst="chevron">
            <a:avLst>
              <a:gd name="adj" fmla="val 28265"/>
            </a:avLst>
          </a:prstGeom>
          <a:solidFill xmlns:a="http://schemas.openxmlformats.org/drawingml/2006/main">
            <a:schemeClr val="bg2"/>
          </a:solidFill>
          <a:ln xmlns:a="http://schemas.openxmlformats.org/drawingml/2006/main" w="6350">
            <a:solidFill>
              <a:schemeClr val="bg2">
                <a:lumMod val="75000"/>
              </a:schemeClr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36000" rIns="3600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700">
                <a:solidFill>
                  <a:schemeClr val="tx1"/>
                </a:solidFill>
              </a:rPr>
              <a:t>LOI terms negotiated</a:t>
            </a:r>
          </a:p>
        </p:txBody>
      </p:sp>
      <p:sp>
        <p:nvSpPr>
          <p:cNvPr id="137" name="Ellipsi 136">
            <a:extLst xmlns:a="http://schemas.openxmlformats.org/drawingml/2006/main">
              <a:ext uri="{FF2B5EF4-FFF2-40B4-BE49-F238E27FC236}">
                <a16:creationId xmlns:a16="http://schemas.microsoft.com/office/drawing/2014/main" id="{BA62FFE3-207A-4DB3-96DB-D6921695D0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5386739" y="4998703"/>
            <a:ext cx="216000" cy="216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chemeClr val="bg1"/>
          </a:solidFill>
          <a:ln xmlns:a="http://schemas.openxmlformats.org/drawingml/2006/main">
            <a:solidFill>
              <a:schemeClr val="tx2"/>
            </a:solidFill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cxnSp>
        <p:nvCxnSpPr>
          <p:cNvPr id="255" name="Suora yhdysviiva 138"/>
          <p:cNvCxnSpPr>
            <a:stCxn xmlns:a="http://schemas.openxmlformats.org/drawingml/2006/main" id="137" idx="4"/>
            <a:endCxn xmlns:a="http://schemas.openxmlformats.org/drawingml/2006/main" id="138" idx="0"/>
          </p:cNvCxnSpPr>
          <p:nvPr/>
        </p:nvCxnSpPr>
        <p:spPr>
          <a:xfrm xmlns:a="http://schemas.openxmlformats.org/drawingml/2006/main" rot="0" flipH="0" flipV="0">
            <a:off x="5494739" y="5214703"/>
            <a:ext cx="0" cy="115950"/>
          </a:xfrm>
          <a:prstGeom xmlns:a="http://schemas.openxmlformats.org/drawingml/2006/main" prst="line">
            <a:avLst/>
          </a:prstGeom>
          <a:ln xmlns:a="http://schemas.openxmlformats.org/drawingml/2006/main">
            <a:solidFill>
              <a:schemeClr val="tx2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cxnSp>
      <p:sp>
        <p:nvSpPr>
          <p:cNvPr id="141" name="Ellipsi 140">
            <a:extLst xmlns:a="http://schemas.openxmlformats.org/drawingml/2006/main">
              <a:ext uri="{FF2B5EF4-FFF2-40B4-BE49-F238E27FC236}">
                <a16:creationId xmlns:a16="http://schemas.microsoft.com/office/drawing/2014/main" id="{245C6C04-A230-4851-AA24-58BB5AA824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5715580" y="5013176"/>
            <a:ext cx="216000" cy="216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chemeClr val="bg1"/>
          </a:solidFill>
          <a:ln xmlns:a="http://schemas.openxmlformats.org/drawingml/2006/main">
            <a:solidFill>
              <a:schemeClr val="tx2"/>
            </a:solidFill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42" name="Suorakulmio 141">
            <a:extLst xmlns:a="http://schemas.openxmlformats.org/drawingml/2006/main">
              <a:ext uri="{FF2B5EF4-FFF2-40B4-BE49-F238E27FC236}">
                <a16:creationId xmlns:a16="http://schemas.microsoft.com/office/drawing/2014/main" id="{17DE9B30-3057-4C3C-A68C-4F7B54B7EC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5519336" y="5598584"/>
            <a:ext cx="608488" cy="248859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bg1"/>
          </a:solidFill>
          <a:ln xmlns:a="http://schemas.openxmlformats.org/drawingml/2006/main" w="12700">
            <a:solidFill>
              <a:schemeClr val="accent1"/>
            </a:solidFill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36000" rIns="3600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800">
                <a:solidFill>
                  <a:schemeClr val="tx1"/>
                </a:solidFill>
              </a:rPr>
              <a:t>Agreement distributed</a:t>
            </a:r>
          </a:p>
        </p:txBody>
      </p:sp>
      <p:cxnSp>
        <p:nvCxnSpPr>
          <p:cNvPr id="258" name="Suora yhdysviiva 142"/>
          <p:cNvCxnSpPr>
            <a:stCxn xmlns:a="http://schemas.openxmlformats.org/drawingml/2006/main" id="141" idx="4"/>
            <a:endCxn xmlns:a="http://schemas.openxmlformats.org/drawingml/2006/main" id="142" idx="0"/>
          </p:cNvCxnSpPr>
          <p:nvPr/>
        </p:nvCxnSpPr>
        <p:spPr>
          <a:xfrm xmlns:a="http://schemas.openxmlformats.org/drawingml/2006/main" rot="0" flipH="0" flipV="0">
            <a:off x="5823580" y="5229176"/>
            <a:ext cx="0" cy="369408"/>
          </a:xfrm>
          <a:prstGeom xmlns:a="http://schemas.openxmlformats.org/drawingml/2006/main" prst="line">
            <a:avLst/>
          </a:prstGeom>
          <a:ln xmlns:a="http://schemas.openxmlformats.org/drawingml/2006/main">
            <a:solidFill>
              <a:schemeClr val="tx2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cxnSp>
      <p:sp>
        <p:nvSpPr>
          <p:cNvPr id="138" name="Suorakulmio 137">
            <a:extLst xmlns:a="http://schemas.openxmlformats.org/drawingml/2006/main">
              <a:ext uri="{FF2B5EF4-FFF2-40B4-BE49-F238E27FC236}">
                <a16:creationId xmlns:a16="http://schemas.microsoft.com/office/drawing/2014/main" id="{A956779F-94C7-4CC7-BE8E-468270162F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5190495" y="5330653"/>
            <a:ext cx="608488" cy="248859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bg1"/>
          </a:solidFill>
          <a:ln xmlns:a="http://schemas.openxmlformats.org/drawingml/2006/main" w="12700">
            <a:solidFill>
              <a:schemeClr val="accent1"/>
            </a:solidFill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36000" rIns="36000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800">
                <a:solidFill>
                  <a:schemeClr val="tx1"/>
                </a:solidFill>
              </a:rPr>
              <a:t>LOI signed</a:t>
            </a:r>
          </a:p>
        </p:txBody>
      </p:sp>
      <p:sp>
        <p:nvSpPr>
          <p:cNvPr id="91" name="Ellipsi 90">
            <a:extLst xmlns:a="http://schemas.openxmlformats.org/drawingml/2006/main">
              <a:ext uri="{FF2B5EF4-FFF2-40B4-BE49-F238E27FC236}">
                <a16:creationId xmlns:a16="http://schemas.microsoft.com/office/drawing/2014/main" id="{F2130F60-44AF-4C85-BA38-56C84F05A5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671458" y="5520710"/>
            <a:ext cx="216000" cy="216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chemeClr val="bg1"/>
          </a:solidFill>
          <a:ln xmlns:a="http://schemas.openxmlformats.org/drawingml/2006/main">
            <a:solidFill>
              <a:schemeClr val="tx2"/>
            </a:solidFill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cxnSp>
        <p:nvCxnSpPr>
          <p:cNvPr id="261" name="Suora yhdysviiva 99"/>
          <p:cNvCxnSpPr>
            <a:stCxn xmlns:a="http://schemas.openxmlformats.org/drawingml/2006/main" id="91" idx="4"/>
            <a:endCxn xmlns:a="http://schemas.openxmlformats.org/drawingml/2006/main" id="99" idx="0"/>
          </p:cNvCxnSpPr>
          <p:nvPr/>
        </p:nvCxnSpPr>
        <p:spPr>
          <a:xfrm xmlns:a="http://schemas.openxmlformats.org/drawingml/2006/main" rot="0" flipH="0" flipV="0">
            <a:off x="7779458" y="5736710"/>
            <a:ext cx="0" cy="150950"/>
          </a:xfrm>
          <a:prstGeom xmlns:a="http://schemas.openxmlformats.org/drawingml/2006/main" prst="line">
            <a:avLst/>
          </a:prstGeom>
          <a:ln xmlns:a="http://schemas.openxmlformats.org/drawingml/2006/main">
            <a:solidFill>
              <a:schemeClr val="tx2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cxnSp>
      <p:pic>
        <p:nvPicPr>
          <p:cNvPr id="262" name="Kuva 146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0d1cc128d064abc">
            <a:extLst>
              <a:ext uri="{96DAC541-7B7A-43D3-8B79-37D633B846F1}">
                <asvg:svgBlip xmlns:asvg="http://schemas.microsoft.com/office/drawing/2016/SVG/main" r:embed="R717aebe34c0345e0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rot="0" flipH="0" flipV="0">
            <a:off x="6273850" y="5091698"/>
            <a:ext cx="604836" cy="604836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681129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Dian numeron paikkamerkki 1">
            <a:extLst xmlns:a="http://schemas.openxmlformats.org/drawingml/2006/main">
              <a:ext uri="{FF2B5EF4-FFF2-40B4-BE49-F238E27FC236}">
                <a16:creationId xmlns:a16="http://schemas.microsoft.com/office/drawing/2014/main" id="{DE184555-D2ED-4EE9-87CF-7A2941B944B1}"/>
              </a:ext>
            </a:extLst>
          </p:cNvPr>
          <p:cNvSpPr>
            <a:spLocks xmlns:a="http://schemas.openxmlformats.org/drawingml/2006/main" noGrp="1"/>
          </p:cNvSpPr>
          <p:nvPr>
            <p:ph type="sldNum" idx="16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</a:pPr>
            <a:fld id="{BA58DA2A-B818-18A9-29C1-B697728D5BCE}" type="slidenum">
              <a:t>8</a:t>
            </a:fld>
          </a:p>
        </p:txBody>
      </p:sp>
      <p:sp>
        <p:nvSpPr>
          <p:cNvPr id="3" name="Otsikko 2">
            <a:extLst xmlns:a="http://schemas.openxmlformats.org/drawingml/2006/main">
              <a:ext uri="{FF2B5EF4-FFF2-40B4-BE49-F238E27FC236}">
                <a16:creationId xmlns:a16="http://schemas.microsoft.com/office/drawing/2014/main" id="{05A0A64C-8A7F-43B9-9EC9-EF7588C1173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>
                <a:latin typeface="+mj-lt"/>
                <a:ea typeface="+mj-lt"/>
                <a:cs typeface="+mj-lt"/>
              </a:rPr>
              <a:t>Turn values into repeatable Principles</a:t>
            </a:r>
          </a:p>
        </p:txBody>
      </p:sp>
      <p:pic>
        <p:nvPicPr>
          <p:cNvPr id="25" name="Picture 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48547c8f46347ed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879549" y="4409546"/>
            <a:ext cx="2381250" cy="1409700"/>
          </a:xfrm>
          <a:prstGeom xmlns:a="http://schemas.openxmlformats.org/drawingml/2006/main" prst="rect">
            <a:avLst/>
          </a:prstGeom>
        </p:spPr>
      </p:pic>
      <p:pic>
        <p:nvPicPr>
          <p:cNvPr id="26" name="Picture 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a0740a1aeaa4627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09184" y="3356992"/>
            <a:ext cx="2808312" cy="1873144"/>
          </a:xfrm>
          <a:prstGeom xmlns:a="http://schemas.openxmlformats.org/drawingml/2006/main" prst="rect">
            <a:avLst/>
          </a:prstGeom>
        </p:spPr>
      </p:pic>
      <p:sp>
        <p:nvSpPr>
          <p:cNvPr id="9" name="Suorakulmio 8">
            <a:extLst xmlns:a="http://schemas.openxmlformats.org/drawingml/2006/main">
              <a:ext uri="{FF2B5EF4-FFF2-40B4-BE49-F238E27FC236}">
                <a16:creationId xmlns:a16="http://schemas.microsoft.com/office/drawing/2014/main" id="{63C4D5ED-80EF-47F9-883E-D31E810B56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09184" y="1974441"/>
            <a:ext cx="3024336" cy="1169551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r>
              <a:rPr sz="1400">
                <a:solidFill>
                  <a:srgbClr val="222222"/>
                </a:solidFill>
                <a:latin typeface="+mj-lt"/>
                <a:ea typeface="+mj-lt"/>
                <a:cs typeface="+mj-lt"/>
              </a:rPr>
              <a:t>“Principles are what allow you to live a life consistent with those values. Principles connect your values to your actions.” </a:t>
            </a:r>
          </a:p>
          <a:p xmlns:a="http://schemas.openxmlformats.org/drawingml/2006/main">
            <a:r>
              <a:rPr sz="1400" b="1">
                <a:solidFill>
                  <a:srgbClr val="222222"/>
                </a:solidFill>
                <a:latin typeface="+mj-lt"/>
                <a:ea typeface="+mj-lt"/>
                <a:cs typeface="+mj-lt"/>
              </a:rPr>
              <a:t>– Ray </a:t>
            </a:r>
            <a:r>
              <a:rPr sz="1400" b="1">
                <a:solidFill>
                  <a:srgbClr val="222222"/>
                </a:solidFill>
                <a:latin typeface="+mj-lt"/>
                <a:ea typeface="+mj-lt"/>
                <a:cs typeface="+mj-lt"/>
              </a:rPr>
              <a:t>Dalio</a:t>
            </a:r>
          </a:p>
        </p:txBody>
      </p:sp>
      <p:sp>
        <p:nvSpPr>
          <p:cNvPr id="12" name="Tekstiruutu 11">
            <a:extLst xmlns:a="http://schemas.openxmlformats.org/drawingml/2006/main">
              <a:ext uri="{FF2B5EF4-FFF2-40B4-BE49-F238E27FC236}">
                <a16:creationId xmlns:a16="http://schemas.microsoft.com/office/drawing/2014/main" id="{85E7AB8C-FCC6-4BBF-91B8-BD4DE8065E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913440" y="69724"/>
            <a:ext cx="821360" cy="335172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none" lIns="46800" rIns="46800" anchor="t">
            <a:noAutofit/>
          </a:bodyPr>
          <a:lstStyle xmlns:a="http://schemas.openxmlformats.org/drawingml/2006/main"/>
          <a:p xmlns:a="http://schemas.openxmlformats.org/drawingml/2006/main">
            <a:pPr>
              <a:spcAft>
                <a:spcPts val="600"/>
              </a:spcAft>
              <a:buClr>
                <a:schemeClr val="tx2"/>
              </a:buClr>
              <a:buNone/>
            </a:pPr>
            <a:r>
              <a:rPr sz="600" b="1">
                <a:latin typeface="+mj-lt"/>
                <a:ea typeface="+mj-lt"/>
                <a:cs typeface="+mj-lt"/>
              </a:rPr>
              <a:t>PRINCIPLES</a:t>
            </a:r>
          </a:p>
        </p:txBody>
      </p:sp>
      <p:sp>
        <p:nvSpPr>
          <p:cNvPr id="6" name="Ellipsi 5">
            <a:extLst xmlns:a="http://schemas.openxmlformats.org/drawingml/2006/main">
              <a:ext uri="{FF2B5EF4-FFF2-40B4-BE49-F238E27FC236}">
                <a16:creationId xmlns:a16="http://schemas.microsoft.com/office/drawing/2014/main" id="{34F2D2DC-6738-4B19-950C-72F1B4D5A1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560512" y="2168860"/>
            <a:ext cx="432048" cy="432048"/>
          </a:xfrm>
          <a:prstGeom xmlns:a="http://schemas.openxmlformats.org/drawingml/2006/main" prst="ellipse">
            <a:avLst/>
          </a:prstGeom>
          <a:solidFill xmlns:a="http://schemas.openxmlformats.org/drawingml/2006/main">
            <a:schemeClr val="tx2"/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t>1</a:t>
            </a:r>
          </a:p>
        </p:txBody>
      </p:sp>
      <p:sp>
        <p:nvSpPr>
          <p:cNvPr id="17" name="Suorakulmio 16">
            <a:extLst xmlns:a="http://schemas.openxmlformats.org/drawingml/2006/main">
              <a:ext uri="{FF2B5EF4-FFF2-40B4-BE49-F238E27FC236}">
                <a16:creationId xmlns:a16="http://schemas.microsoft.com/office/drawing/2014/main" id="{BA2A0C01-8314-47A0-8B26-7468DC1853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92560" y="2083940"/>
            <a:ext cx="5367296" cy="52322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r>
              <a:rPr sz="1400" b="1">
                <a:solidFill>
                  <a:srgbClr val="222222"/>
                </a:solidFill>
                <a:latin typeface="+mj-lt"/>
                <a:ea typeface="+mj-lt"/>
                <a:cs typeface="+mj-lt"/>
              </a:rPr>
              <a:t>Problem mapping: </a:t>
            </a:r>
            <a:r>
              <a:rPr sz="1400">
                <a:solidFill>
                  <a:srgbClr val="222222"/>
                </a:solidFill>
                <a:latin typeface="+mj-lt"/>
                <a:ea typeface="+mj-lt"/>
                <a:cs typeface="+mj-lt"/>
              </a:rPr>
              <a:t>We have </a:t>
            </a:r>
            <a:r>
              <a:rPr sz="1400" b="1">
                <a:solidFill>
                  <a:srgbClr val="222222"/>
                </a:solidFill>
                <a:latin typeface="+mj-lt"/>
                <a:ea typeface="+mj-lt"/>
                <a:cs typeface="+mj-lt"/>
              </a:rPr>
              <a:t>burnouts</a:t>
            </a:r>
            <a:r>
              <a:rPr sz="1400">
                <a:solidFill>
                  <a:srgbClr val="222222"/>
                </a:solidFill>
                <a:latin typeface="+mj-lt"/>
                <a:ea typeface="+mj-lt"/>
                <a:cs typeface="+mj-lt"/>
              </a:rPr>
              <a:t> and the </a:t>
            </a:r>
            <a:r>
              <a:rPr sz="1400" b="1">
                <a:solidFill>
                  <a:srgbClr val="222222"/>
                </a:solidFill>
                <a:latin typeface="+mj-lt"/>
                <a:ea typeface="+mj-lt"/>
                <a:cs typeface="+mj-lt"/>
              </a:rPr>
              <a:t>project execution and customer satisfaction is low</a:t>
            </a:r>
            <a:r>
              <a:rPr sz="1400">
                <a:solidFill>
                  <a:srgbClr val="222222"/>
                </a:solidFill>
                <a:latin typeface="+mj-lt"/>
                <a:ea typeface="+mj-lt"/>
                <a:cs typeface="+mj-lt"/>
              </a:rPr>
              <a:t> because of them</a:t>
            </a:r>
          </a:p>
        </p:txBody>
      </p:sp>
      <p:sp>
        <p:nvSpPr>
          <p:cNvPr id="14" name="Ellipsi 13">
            <a:extLst xmlns:a="http://schemas.openxmlformats.org/drawingml/2006/main">
              <a:ext uri="{FF2B5EF4-FFF2-40B4-BE49-F238E27FC236}">
                <a16:creationId xmlns:a16="http://schemas.microsoft.com/office/drawing/2014/main" id="{73986B2D-5954-4A97-8C55-4BD4C02176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560512" y="3010645"/>
            <a:ext cx="432048" cy="432048"/>
          </a:xfrm>
          <a:prstGeom xmlns:a="http://schemas.openxmlformats.org/drawingml/2006/main" prst="ellipse">
            <a:avLst/>
          </a:prstGeom>
          <a:solidFill xmlns:a="http://schemas.openxmlformats.org/drawingml/2006/main">
            <a:schemeClr val="tx2"/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t>2</a:t>
            </a:r>
          </a:p>
        </p:txBody>
      </p:sp>
      <p:sp>
        <p:nvSpPr>
          <p:cNvPr id="18" name="Suorakulmio 17">
            <a:extLst xmlns:a="http://schemas.openxmlformats.org/drawingml/2006/main">
              <a:ext uri="{FF2B5EF4-FFF2-40B4-BE49-F238E27FC236}">
                <a16:creationId xmlns:a16="http://schemas.microsoft.com/office/drawing/2014/main" id="{CF738B5F-9668-43FF-A6A9-045E2BA2B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77144" y="2960948"/>
            <a:ext cx="5367296" cy="52322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r>
              <a:rPr sz="1400" b="1">
                <a:solidFill>
                  <a:srgbClr val="222222"/>
                </a:solidFill>
                <a:latin typeface="+mj-lt"/>
                <a:ea typeface="+mj-lt"/>
                <a:cs typeface="+mj-lt"/>
              </a:rPr>
              <a:t>Problem analysis: </a:t>
            </a:r>
            <a:r>
              <a:rPr sz="1400">
                <a:solidFill>
                  <a:srgbClr val="222222"/>
                </a:solidFill>
                <a:latin typeface="+mj-lt"/>
                <a:ea typeface="+mj-lt"/>
                <a:cs typeface="+mj-lt"/>
              </a:rPr>
              <a:t>Why and </a:t>
            </a:r>
            <a:r>
              <a:rPr sz="1400" b="1">
                <a:solidFill>
                  <a:srgbClr val="222222"/>
                </a:solidFill>
                <a:latin typeface="+mj-lt"/>
                <a:ea typeface="+mj-lt"/>
                <a:cs typeface="+mj-lt"/>
              </a:rPr>
              <a:t>who</a:t>
            </a:r>
            <a:r>
              <a:rPr sz="1400">
                <a:solidFill>
                  <a:srgbClr val="222222"/>
                </a:solidFill>
                <a:latin typeface="+mj-lt"/>
                <a:ea typeface="+mj-lt"/>
                <a:cs typeface="+mj-lt"/>
              </a:rPr>
              <a:t> gets burnouts, how the organisation reacts to them.</a:t>
            </a:r>
          </a:p>
        </p:txBody>
      </p:sp>
      <p:sp>
        <p:nvSpPr>
          <p:cNvPr id="15" name="Ellipsi 14">
            <a:extLst xmlns:a="http://schemas.openxmlformats.org/drawingml/2006/main">
              <a:ext uri="{FF2B5EF4-FFF2-40B4-BE49-F238E27FC236}">
                <a16:creationId xmlns:a16="http://schemas.microsoft.com/office/drawing/2014/main" id="{C24B13F4-2FE8-448D-ADFF-B434118652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560512" y="3831470"/>
            <a:ext cx="432048" cy="432048"/>
          </a:xfrm>
          <a:prstGeom xmlns:a="http://schemas.openxmlformats.org/drawingml/2006/main" prst="ellipse">
            <a:avLst/>
          </a:prstGeom>
          <a:solidFill xmlns:a="http://schemas.openxmlformats.org/drawingml/2006/main">
            <a:schemeClr val="tx2"/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t>3</a:t>
            </a:r>
          </a:p>
        </p:txBody>
      </p:sp>
      <p:sp>
        <p:nvSpPr>
          <p:cNvPr id="19" name="Suorakulmio 18">
            <a:extLst xmlns:a="http://schemas.openxmlformats.org/drawingml/2006/main">
              <a:ext uri="{FF2B5EF4-FFF2-40B4-BE49-F238E27FC236}">
                <a16:creationId xmlns:a16="http://schemas.microsoft.com/office/drawing/2014/main" id="{6AC1E3D9-0C54-409B-80A7-0653258352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89860" y="3825044"/>
            <a:ext cx="5367296" cy="1169551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r>
              <a:rPr sz="1400" b="1">
                <a:solidFill>
                  <a:srgbClr val="222222"/>
                </a:solidFill>
                <a:latin typeface="+mj-lt"/>
                <a:ea typeface="+mj-lt"/>
                <a:cs typeface="+mj-lt"/>
              </a:rPr>
              <a:t>Algorithm building: </a:t>
            </a:r>
          </a:p>
          <a:p xmlns:a="http://schemas.openxmlformats.org/drawingml/2006/main">
            <a:r>
              <a:rPr sz="1400" b="1">
                <a:solidFill>
                  <a:srgbClr val="222222"/>
                </a:solidFill>
                <a:latin typeface="+mj-lt"/>
                <a:ea typeface="+mj-lt"/>
                <a:cs typeface="+mj-lt"/>
              </a:rPr>
              <a:t>A1) IF </a:t>
            </a:r>
            <a:r>
              <a:rPr sz="1400" i="1">
                <a:solidFill>
                  <a:srgbClr val="222222"/>
                </a:solidFill>
                <a:latin typeface="+mj-lt"/>
                <a:ea typeface="+mj-lt"/>
                <a:cs typeface="+mj-lt"/>
              </a:rPr>
              <a:t>burnout indicator score </a:t>
            </a:r>
            <a:r>
              <a:rPr sz="1400" b="1">
                <a:solidFill>
                  <a:srgbClr val="222222"/>
                </a:solidFill>
                <a:latin typeface="+mj-lt"/>
                <a:ea typeface="+mj-lt"/>
                <a:cs typeface="+mj-lt"/>
              </a:rPr>
              <a:t>&gt;</a:t>
            </a:r>
            <a:r>
              <a:rPr sz="1400">
                <a:solidFill>
                  <a:srgbClr val="222222"/>
                </a:solidFill>
                <a:latin typeface="+mj-lt"/>
                <a:ea typeface="+mj-lt"/>
                <a:cs typeface="+mj-lt"/>
              </a:rPr>
              <a:t> </a:t>
            </a:r>
            <a:r>
              <a:rPr sz="1400" i="1">
                <a:solidFill>
                  <a:srgbClr val="222222"/>
                </a:solidFill>
                <a:latin typeface="+mj-lt"/>
                <a:ea typeface="+mj-lt"/>
                <a:cs typeface="+mj-lt"/>
              </a:rPr>
              <a:t>threshold value</a:t>
            </a:r>
            <a:r>
              <a:rPr sz="1400">
                <a:solidFill>
                  <a:srgbClr val="222222"/>
                </a:solidFill>
                <a:latin typeface="+mj-lt"/>
                <a:ea typeface="+mj-lt"/>
                <a:cs typeface="+mj-lt"/>
              </a:rPr>
              <a:t>, </a:t>
            </a:r>
            <a:r>
              <a:rPr sz="1400" b="1">
                <a:solidFill>
                  <a:srgbClr val="222222"/>
                </a:solidFill>
                <a:latin typeface="+mj-lt"/>
                <a:ea typeface="+mj-lt"/>
                <a:cs typeface="+mj-lt"/>
              </a:rPr>
              <a:t>THEN </a:t>
            </a:r>
            <a:r>
              <a:rPr sz="1400">
                <a:solidFill>
                  <a:srgbClr val="222222"/>
                </a:solidFill>
                <a:latin typeface="+mj-lt"/>
                <a:ea typeface="+mj-lt"/>
                <a:cs typeface="+mj-lt"/>
              </a:rPr>
              <a:t>execute script </a:t>
            </a:r>
            <a:r>
              <a:rPr sz="1400" i="1">
                <a:solidFill>
                  <a:srgbClr val="222222"/>
                </a:solidFill>
                <a:latin typeface="+mj-lt"/>
                <a:ea typeface="+mj-lt"/>
                <a:cs typeface="+mj-lt"/>
              </a:rPr>
              <a:t>preventive measures</a:t>
            </a:r>
          </a:p>
          <a:p xmlns:a="http://schemas.openxmlformats.org/drawingml/2006/main">
            <a:r>
              <a:rPr sz="1400" b="1">
                <a:solidFill>
                  <a:srgbClr val="222222"/>
                </a:solidFill>
                <a:latin typeface="+mj-lt"/>
                <a:ea typeface="+mj-lt"/>
                <a:cs typeface="+mj-lt"/>
              </a:rPr>
              <a:t>A2) IF </a:t>
            </a:r>
            <a:r>
              <a:rPr sz="1400" b="1" i="1">
                <a:solidFill>
                  <a:srgbClr val="222222"/>
                </a:solidFill>
                <a:latin typeface="+mj-lt"/>
                <a:ea typeface="+mj-lt"/>
                <a:cs typeface="+mj-lt"/>
              </a:rPr>
              <a:t>burnout work status = </a:t>
            </a:r>
            <a:r>
              <a:rPr sz="1400" b="1">
                <a:solidFill>
                  <a:srgbClr val="222222"/>
                </a:solidFill>
                <a:latin typeface="+mj-lt"/>
                <a:ea typeface="+mj-lt"/>
                <a:cs typeface="+mj-lt"/>
              </a:rPr>
              <a:t>burned, </a:t>
            </a:r>
            <a:r>
              <a:rPr sz="1400" b="1" i="1">
                <a:solidFill>
                  <a:srgbClr val="222222"/>
                </a:solidFill>
                <a:latin typeface="+mj-lt"/>
                <a:ea typeface="+mj-lt"/>
                <a:cs typeface="+mj-lt"/>
              </a:rPr>
              <a:t>THEN </a:t>
            </a:r>
          </a:p>
          <a:p xmlns:a="http://schemas.openxmlformats.org/drawingml/2006/main">
            <a:r>
              <a:rPr sz="1400">
                <a:solidFill>
                  <a:srgbClr val="222222"/>
                </a:solidFill>
                <a:latin typeface="+mj-lt"/>
                <a:ea typeface="+mj-lt"/>
                <a:cs typeface="+mj-lt"/>
              </a:rPr>
              <a:t>execute script</a:t>
            </a:r>
            <a:r>
              <a:rPr sz="1400" i="1">
                <a:solidFill>
                  <a:srgbClr val="222222"/>
                </a:solidFill>
                <a:latin typeface="+mj-lt"/>
                <a:ea typeface="+mj-lt"/>
                <a:cs typeface="+mj-lt"/>
              </a:rPr>
              <a:t> burnout HR recovery</a:t>
            </a:r>
          </a:p>
        </p:txBody>
      </p:sp>
      <p:sp>
        <p:nvSpPr>
          <p:cNvPr id="16" name="Ellipsi 15">
            <a:extLst xmlns:a="http://schemas.openxmlformats.org/drawingml/2006/main">
              <a:ext uri="{FF2B5EF4-FFF2-40B4-BE49-F238E27FC236}">
                <a16:creationId xmlns:a16="http://schemas.microsoft.com/office/drawing/2014/main" id="{BBD983DD-2A47-4A64-978E-6A2C5593F5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575928" y="5162189"/>
            <a:ext cx="432048" cy="432048"/>
          </a:xfrm>
          <a:prstGeom xmlns:a="http://schemas.openxmlformats.org/drawingml/2006/main" prst="ellipse">
            <a:avLst/>
          </a:prstGeom>
          <a:solidFill xmlns:a="http://schemas.openxmlformats.org/drawingml/2006/main">
            <a:schemeClr val="tx2"/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t>4</a:t>
            </a:r>
          </a:p>
        </p:txBody>
      </p:sp>
      <p:sp>
        <p:nvSpPr>
          <p:cNvPr id="20" name="Suorakulmio 19">
            <a:extLst xmlns:a="http://schemas.openxmlformats.org/drawingml/2006/main">
              <a:ext uri="{FF2B5EF4-FFF2-40B4-BE49-F238E27FC236}">
                <a16:creationId xmlns:a16="http://schemas.microsoft.com/office/drawing/2014/main" id="{60A20951-CFC7-485D-A3DF-7ED67C3664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92560" y="5157192"/>
            <a:ext cx="5367296" cy="52322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r>
              <a:rPr sz="1400" b="1">
                <a:solidFill>
                  <a:srgbClr val="222222"/>
                </a:solidFill>
                <a:latin typeface="+mj-lt"/>
                <a:ea typeface="+mj-lt"/>
                <a:cs typeface="+mj-lt"/>
              </a:rPr>
              <a:t>Principle implementation:</a:t>
            </a:r>
          </a:p>
          <a:p xmlns:a="http://schemas.openxmlformats.org/drawingml/2006/main">
            <a:r>
              <a:rPr sz="1400" b="1">
                <a:solidFill>
                  <a:srgbClr val="222222"/>
                </a:solidFill>
                <a:latin typeface="+mj-lt"/>
                <a:ea typeface="+mj-lt"/>
                <a:cs typeface="+mj-lt"/>
              </a:rPr>
              <a:t>A1 </a:t>
            </a:r>
            <a:r>
              <a:rPr sz="1400">
                <a:solidFill>
                  <a:srgbClr val="222222"/>
                </a:solidFill>
                <a:latin typeface="+mj-lt"/>
                <a:ea typeface="+mj-lt"/>
                <a:cs typeface="+mj-lt"/>
              </a:rPr>
              <a:t>and</a:t>
            </a:r>
            <a:r>
              <a:rPr sz="1400" b="1">
                <a:solidFill>
                  <a:srgbClr val="222222"/>
                </a:solidFill>
                <a:latin typeface="+mj-lt"/>
                <a:ea typeface="+mj-lt"/>
                <a:cs typeface="+mj-lt"/>
              </a:rPr>
              <a:t> A2 execute, debug, A/B test, KPI track</a:t>
            </a:r>
          </a:p>
        </p:txBody>
      </p:sp>
    </p:spTree>
    <p:extLst>
      <p:ext uri="{BB962C8B-B14F-4D97-AF65-F5344CB8AC3E}">
        <p14:creationId xmlns:p14="http://schemas.microsoft.com/office/powerpoint/2010/main" val="2335979630"/>
      </p:ext>
    </p:extLst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Suora yhdysviiva 22">
            <a:extLst xmlns:a="http://schemas.openxmlformats.org/drawingml/2006/main">
              <a:ext uri="{FF2B5EF4-FFF2-40B4-BE49-F238E27FC236}">
                <a16:creationId xmlns:a16="http://schemas.microsoft.com/office/drawing/2014/main" id="{B566D6C0-3C0B-497D-87AD-E4A7C53501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15238" y="4257092"/>
            <a:ext cx="1889276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FF0000"/>
            </a:solidFill>
            <a:tailEnd type="triangle" w="med" len="med"/>
          </a:ln>
          <a:effectLst xmlns:a="http://schemas.openxmlformats.org/drawingml/2006/main">
            <a:outerShdw dist="20000" dir="5400000" rotWithShape="0">
              <a:srgbClr val="808080">
                <a:alpha val="37999"/>
              </a:srgbClr>
            </a:outerShdw>
          </a:effectLst>
        </p:spPr>
      </p:sp>
      <p:sp>
        <p:nvSpPr>
          <p:cNvPr id="12" name="Suora yhdysviiva 22">
            <a:extLst xmlns:a="http://schemas.openxmlformats.org/drawingml/2006/main">
              <a:ext uri="{FF2B5EF4-FFF2-40B4-BE49-F238E27FC236}">
                <a16:creationId xmlns:a16="http://schemas.microsoft.com/office/drawing/2014/main" id="{2A6C29E5-0E88-474E-B897-124F9FFFC7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164468" y="4241602"/>
            <a:ext cx="7532943" cy="50998"/>
          </a:xfrm>
          <a:prstGeom xmlns:a="http://schemas.openxmlformats.org/drawingml/2006/main" prst="line">
            <a:avLst/>
          </a:prstGeom>
          <a:ln xmlns:a="http://schemas.openxmlformats.org/drawingml/2006/main" w="38100">
            <a:tailEnd type="triangle" w="med" len="med"/>
          </a:ln>
        </p:spPr>
        <p:style>
          <a:lnRef xmlns:a="http://schemas.openxmlformats.org/drawingml/2006/main" idx="2">
            <a:schemeClr val="dk1"/>
          </a:lnRef>
          <a:fillRef xmlns:a="http://schemas.openxmlformats.org/drawingml/2006/main" idx="0">
            <a:schemeClr val="dk1"/>
          </a:fillRef>
          <a:effectRef xmlns:a="http://schemas.openxmlformats.org/drawingml/2006/main" idx="1">
            <a:schemeClr val="dk1"/>
          </a:effectRef>
          <a:fontRef xmlns:a="http://schemas.openxmlformats.org/drawingml/2006/main" idx="minor">
            <a:schemeClr val="tx1"/>
          </a:fontRef>
        </p:style>
      </p:sp>
      <p:sp>
        <p:nvSpPr>
          <p:cNvPr id="29" name="Arc 5">
            <a:extLst xmlns:a="http://schemas.openxmlformats.org/drawingml/2006/main">
              <a:ext uri="{FF2B5EF4-FFF2-40B4-BE49-F238E27FC236}">
                <a16:creationId xmlns:a16="http://schemas.microsoft.com/office/drawing/2014/main" id="{7D2099E5-AE59-41F3-A1D9-F2BF64D081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3322533" y="3076549"/>
            <a:ext cx="833068" cy="422767"/>
          </a:xfrm>
          <a:custGeom xmlns:a="http://schemas.openxmlformats.org/drawingml/2006/main"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rect l="T9" t="T10" r="T11" b="T12"/>
            <a:pathLst>
              <a:path w="21600" h="2160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grpFill xmlns:a="http://schemas.openxmlformats.org/drawingml/2006/main"/>
          <a:ln xmlns:a="http://schemas.openxmlformats.org/drawingml/2006/main" w="44450">
            <a:solidFill>
              <a:schemeClr val="tx2"/>
            </a:solidFill>
          </a:ln>
        </p:spPr>
        <p:txBody>
          <a:bodyPr xmlns:a="http://schemas.openxmlformats.org/drawingml/2006/main" wrap="none" anchor="ctr"/>
          <a:lstStyle xmlns:a="http://schemas.openxmlformats.org/drawingml/2006/main"/>
          <a:p xmlns:a="http://schemas.openxmlformats.org/drawingml/2006/main"/>
        </p:txBody>
      </p:sp>
      <p:sp>
        <p:nvSpPr>
          <p:cNvPr id="28" name="Arc 4">
            <a:extLst xmlns:a="http://schemas.openxmlformats.org/drawingml/2006/main">
              <a:ext uri="{FF2B5EF4-FFF2-40B4-BE49-F238E27FC236}">
                <a16:creationId xmlns:a16="http://schemas.microsoft.com/office/drawing/2014/main" id="{9F2DD10D-DCA2-4934-AC87-0D10C264B3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1" flipV="0">
            <a:off x="2508963" y="3076549"/>
            <a:ext cx="833068" cy="422767"/>
          </a:xfrm>
          <a:custGeom xmlns:a="http://schemas.openxmlformats.org/drawingml/2006/main"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rect l="T9" t="T10" r="T11" b="T12"/>
            <a:pathLst>
              <a:path w="21600" h="2160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grpFill xmlns:a="http://schemas.openxmlformats.org/drawingml/2006/main"/>
          <a:ln xmlns:a="http://schemas.openxmlformats.org/drawingml/2006/main" w="44450">
            <a:solidFill>
              <a:schemeClr val="tx2"/>
            </a:solidFill>
          </a:ln>
        </p:spPr>
        <p:txBody>
          <a:bodyPr xmlns:a="http://schemas.openxmlformats.org/drawingml/2006/main" wrap="none" anchor="ctr"/>
          <a:lstStyle xmlns:a="http://schemas.openxmlformats.org/drawingml/2006/main"/>
          <a:p xmlns:a="http://schemas.openxmlformats.org/drawingml/2006/main"/>
        </p:txBody>
      </p:sp>
      <p:sp>
        <p:nvSpPr>
          <p:cNvPr id="26" name="Arc 7">
            <a:extLst xmlns:a="http://schemas.openxmlformats.org/drawingml/2006/main">
              <a:ext uri="{FF2B5EF4-FFF2-40B4-BE49-F238E27FC236}">
                <a16:creationId xmlns:a16="http://schemas.microsoft.com/office/drawing/2014/main" id="{E066AAA3-0CF0-46D7-8E8B-4A0E3B119B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1" flipV="1">
            <a:off x="4155601" y="2494434"/>
            <a:ext cx="833068" cy="422767"/>
          </a:xfrm>
          <a:custGeom xmlns:a="http://schemas.openxmlformats.org/drawingml/2006/main"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rect l="T9" t="T10" r="T11" b="T12"/>
            <a:pathLst>
              <a:path w="21600" h="2160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grpFill xmlns:a="http://schemas.openxmlformats.org/drawingml/2006/main"/>
          <a:ln xmlns:a="http://schemas.openxmlformats.org/drawingml/2006/main" w="44450">
            <a:solidFill>
              <a:schemeClr val="tx2"/>
            </a:solidFill>
          </a:ln>
        </p:spPr>
        <p:txBody>
          <a:bodyPr xmlns:a="http://schemas.openxmlformats.org/drawingml/2006/main" wrap="none" anchor="ctr"/>
          <a:lstStyle xmlns:a="http://schemas.openxmlformats.org/drawingml/2006/main"/>
          <a:p xmlns:a="http://schemas.openxmlformats.org/drawingml/2006/main"/>
        </p:txBody>
      </p:sp>
      <p:sp>
        <p:nvSpPr>
          <p:cNvPr id="27" name="Arc 8">
            <a:extLst xmlns:a="http://schemas.openxmlformats.org/drawingml/2006/main">
              <a:ext uri="{FF2B5EF4-FFF2-40B4-BE49-F238E27FC236}">
                <a16:creationId xmlns:a16="http://schemas.microsoft.com/office/drawing/2014/main" id="{2F355D36-7338-46AD-B857-350AE6A276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1">
            <a:off x="4969171" y="2494434"/>
            <a:ext cx="668337" cy="352476"/>
          </a:xfrm>
          <a:custGeom xmlns:a="http://schemas.openxmlformats.org/drawingml/2006/main"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rect l="T9" t="T10" r="T11" b="T12"/>
            <a:pathLst>
              <a:path w="21600" h="2160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grpFill xmlns:a="http://schemas.openxmlformats.org/drawingml/2006/main"/>
          <a:ln xmlns:a="http://schemas.openxmlformats.org/drawingml/2006/main" w="44450">
            <a:solidFill>
              <a:schemeClr val="tx2"/>
            </a:solidFill>
          </a:ln>
        </p:spPr>
        <p:txBody>
          <a:bodyPr xmlns:a="http://schemas.openxmlformats.org/drawingml/2006/main" wrap="none" anchor="ctr"/>
          <a:lstStyle xmlns:a="http://schemas.openxmlformats.org/drawingml/2006/main"/>
          <a:p xmlns:a="http://schemas.openxmlformats.org/drawingml/2006/main"/>
        </p:txBody>
      </p:sp>
      <p:sp>
        <p:nvSpPr>
          <p:cNvPr id="22" name="Arc 11">
            <a:extLst xmlns:a="http://schemas.openxmlformats.org/drawingml/2006/main">
              <a:ext uri="{FF2B5EF4-FFF2-40B4-BE49-F238E27FC236}">
                <a16:creationId xmlns:a16="http://schemas.microsoft.com/office/drawing/2014/main" id="{3CBA6B66-EE3A-4EE8-B785-791119A51D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1" flipV="0">
            <a:off x="5637344" y="3198985"/>
            <a:ext cx="1055731" cy="369804"/>
          </a:xfrm>
          <a:custGeom xmlns:a="http://schemas.openxmlformats.org/drawingml/2006/main"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rect l="T9" t="T10" r="T11" b="T12"/>
            <a:pathLst>
              <a:path w="21600" h="2160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grpFill xmlns:a="http://schemas.openxmlformats.org/drawingml/2006/main"/>
          <a:ln xmlns:a="http://schemas.openxmlformats.org/drawingml/2006/main" w="44450">
            <a:solidFill>
              <a:schemeClr val="tx2"/>
            </a:solidFill>
          </a:ln>
        </p:spPr>
        <p:txBody>
          <a:bodyPr xmlns:a="http://schemas.openxmlformats.org/drawingml/2006/main" wrap="none" anchor="ctr"/>
          <a:lstStyle xmlns:a="http://schemas.openxmlformats.org/drawingml/2006/main"/>
          <a:p xmlns:a="http://schemas.openxmlformats.org/drawingml/2006/main"/>
        </p:txBody>
      </p:sp>
      <p:sp>
        <p:nvSpPr>
          <p:cNvPr id="23" name="Arc 12">
            <a:extLst xmlns:a="http://schemas.openxmlformats.org/drawingml/2006/main">
              <a:ext uri="{FF2B5EF4-FFF2-40B4-BE49-F238E27FC236}">
                <a16:creationId xmlns:a16="http://schemas.microsoft.com/office/drawing/2014/main" id="{FD05AFDA-3A6C-4EDB-A94E-2F603C62AD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672689" y="3198985"/>
            <a:ext cx="902104" cy="290543"/>
          </a:xfrm>
          <a:custGeom xmlns:a="http://schemas.openxmlformats.org/drawingml/2006/main"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rect l="T9" t="T10" r="T11" b="T12"/>
            <a:pathLst>
              <a:path w="21600" h="2160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grpFill xmlns:a="http://schemas.openxmlformats.org/drawingml/2006/main"/>
          <a:ln xmlns:a="http://schemas.openxmlformats.org/drawingml/2006/main" w="44450">
            <a:solidFill>
              <a:schemeClr val="tx2"/>
            </a:solidFill>
          </a:ln>
        </p:spPr>
        <p:txBody>
          <a:bodyPr xmlns:a="http://schemas.openxmlformats.org/drawingml/2006/main" wrap="none" anchor="ctr"/>
          <a:lstStyle xmlns:a="http://schemas.openxmlformats.org/drawingml/2006/main"/>
          <a:p xmlns:a="http://schemas.openxmlformats.org/drawingml/2006/main"/>
        </p:txBody>
      </p:sp>
      <p:sp>
        <p:nvSpPr>
          <p:cNvPr id="20" name="Arc 14">
            <a:extLst xmlns:a="http://schemas.openxmlformats.org/drawingml/2006/main">
              <a:ext uri="{FF2B5EF4-FFF2-40B4-BE49-F238E27FC236}">
                <a16:creationId xmlns:a16="http://schemas.microsoft.com/office/drawing/2014/main" id="{36D616E1-1C2F-4394-B642-18BE432F51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1" flipV="1">
            <a:off x="7574793" y="2798931"/>
            <a:ext cx="902104" cy="290543"/>
          </a:xfrm>
          <a:custGeom xmlns:a="http://schemas.openxmlformats.org/drawingml/2006/main"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rect l="T9" t="T10" r="T11" b="T12"/>
            <a:pathLst>
              <a:path w="21600" h="2160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grpFill xmlns:a="http://schemas.openxmlformats.org/drawingml/2006/main"/>
          <a:ln xmlns:a="http://schemas.openxmlformats.org/drawingml/2006/main" w="44450">
            <a:solidFill>
              <a:schemeClr val="tx2"/>
            </a:solidFill>
          </a:ln>
        </p:spPr>
        <p:txBody>
          <a:bodyPr xmlns:a="http://schemas.openxmlformats.org/drawingml/2006/main" wrap="none" anchor="ctr"/>
          <a:lstStyle xmlns:a="http://schemas.openxmlformats.org/drawingml/2006/main"/>
          <a:p xmlns:a="http://schemas.openxmlformats.org/drawingml/2006/main"/>
        </p:txBody>
      </p:sp>
      <p:sp>
        <p:nvSpPr>
          <p:cNvPr id="21" name="Arc 15">
            <a:extLst xmlns:a="http://schemas.openxmlformats.org/drawingml/2006/main">
              <a:ext uri="{FF2B5EF4-FFF2-40B4-BE49-F238E27FC236}">
                <a16:creationId xmlns:a16="http://schemas.microsoft.com/office/drawing/2014/main" id="{A288E67A-C2B0-4784-83DA-022A8A7AC0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1">
            <a:off x="8455783" y="2798931"/>
            <a:ext cx="902104" cy="290543"/>
          </a:xfrm>
          <a:custGeom xmlns:a="http://schemas.openxmlformats.org/drawingml/2006/main"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rect l="T9" t="T10" r="T11" b="T12"/>
            <a:pathLst>
              <a:path w="21600" h="2160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grpFill xmlns:a="http://schemas.openxmlformats.org/drawingml/2006/main"/>
          <a:ln xmlns:a="http://schemas.openxmlformats.org/drawingml/2006/main" w="44450">
            <a:solidFill>
              <a:schemeClr val="tx2"/>
            </a:solidFill>
          </a:ln>
        </p:spPr>
        <p:txBody>
          <a:bodyPr xmlns:a="http://schemas.openxmlformats.org/drawingml/2006/main" wrap="none" anchor="ctr"/>
          <a:lstStyle xmlns:a="http://schemas.openxmlformats.org/drawingml/2006/main"/>
          <a:p xmlns:a="http://schemas.openxmlformats.org/drawingml/2006/main"/>
        </p:txBody>
      </p:sp>
      <p:sp>
        <p:nvSpPr>
          <p:cNvPr id="2" name="Dian numeron paikkamerkki 1">
            <a:extLst xmlns:a="http://schemas.openxmlformats.org/drawingml/2006/main">
              <a:ext uri="{FF2B5EF4-FFF2-40B4-BE49-F238E27FC236}">
                <a16:creationId xmlns:a16="http://schemas.microsoft.com/office/drawing/2014/main" id="{21E8EBC2-D7C2-4ABD-800D-0859E38D6303}"/>
              </a:ext>
            </a:extLst>
          </p:cNvPr>
          <p:cNvSpPr>
            <a:spLocks xmlns:a="http://schemas.openxmlformats.org/drawingml/2006/main" noGrp="1"/>
          </p:cNvSpPr>
          <p:nvPr>
            <p:ph type="sldNum" idx="16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</a:pPr>
            <a:fld id="{388657AE-30A1-5A7A-6A7F-315D84436430}" type="slidenum">
              <a:rPr>
                <a:latin typeface="+mj-lt"/>
                <a:ea typeface="+mj-lt"/>
                <a:cs typeface="+mj-lt"/>
              </a:rPr>
              <a:t>9</a:t>
            </a:fld>
          </a:p>
        </p:txBody>
      </p:sp>
      <p:sp>
        <p:nvSpPr>
          <p:cNvPr id="3" name="Otsikko 2">
            <a:extLst xmlns:a="http://schemas.openxmlformats.org/drawingml/2006/main">
              <a:ext uri="{FF2B5EF4-FFF2-40B4-BE49-F238E27FC236}">
                <a16:creationId xmlns:a16="http://schemas.microsoft.com/office/drawing/2014/main" id="{B23BA31F-315D-4ED5-9E69-3283FE910B9F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71462" y="265830"/>
            <a:ext cx="9361487" cy="39600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>
                <a:latin typeface="+mj-lt"/>
                <a:ea typeface="+mj-lt"/>
                <a:cs typeface="+mj-lt"/>
              </a:rPr>
              <a:t>Move cognition into Dialogue Planning</a:t>
            </a:r>
          </a:p>
        </p:txBody>
      </p:sp>
      <p:pic>
        <p:nvPicPr>
          <p:cNvPr id="76" name="Picture 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359d811c3a04320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697411" y="4502509"/>
            <a:ext cx="2022835" cy="2022835"/>
          </a:xfrm>
          <a:prstGeom xmlns:a="http://schemas.openxmlformats.org/drawingml/2006/main" prst="rect">
            <a:avLst/>
          </a:prstGeom>
        </p:spPr>
      </p:pic>
      <p:sp>
        <p:nvSpPr>
          <p:cNvPr id="7" name="Suora yhdysviiva 24">
            <a:extLst xmlns:a="http://schemas.openxmlformats.org/drawingml/2006/main">
              <a:ext uri="{FF2B5EF4-FFF2-40B4-BE49-F238E27FC236}">
                <a16:creationId xmlns:a16="http://schemas.microsoft.com/office/drawing/2014/main" id="{0B27A8DC-AB65-4BDB-B7AB-28D6C22154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5400000" flipH="1" flipV="1">
            <a:off x="1677203" y="5122863"/>
            <a:ext cx="171767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chemeClr val="accent2"/>
            </a:solidFill>
          </a:ln>
          <a:effectLst xmlns:a="http://schemas.openxmlformats.org/drawingml/2006/main">
            <a:outerShdw dist="20000" dir="5400000" rotWithShape="0">
              <a:srgbClr val="808080">
                <a:alpha val="37999"/>
              </a:srgbClr>
            </a:outerShdw>
          </a:effectLst>
        </p:spPr>
      </p:sp>
      <p:sp>
        <p:nvSpPr>
          <p:cNvPr id="8" name="Tekstiruutu 23">
            <a:extLst xmlns:a="http://schemas.openxmlformats.org/drawingml/2006/main">
              <a:ext uri="{FF2B5EF4-FFF2-40B4-BE49-F238E27FC236}">
                <a16:creationId xmlns:a16="http://schemas.microsoft.com/office/drawing/2014/main" id="{8CAC921A-52AE-4B27-8777-12F37612E1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92975" y="1422340"/>
            <a:ext cx="665118" cy="338554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wrap="none">
            <a:spAutoFit/>
          </a:bodyPr>
          <a:lstStyle xmlns:a="http://schemas.openxmlformats.org/drawingml/2006/main">
            <a:lvl1pPr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1pPr>
            <a:lvl2pPr marL="742950" indent="-28575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marL="1143000" indent="-228600"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marL="1600200" indent="-22860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marL="2057400" indent="-228600">
              <a:spcBef>
                <a:spcPct val="20000"/>
              </a:spcBef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marL="25146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marL="29718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marL="34290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marL="38862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 xmlns:a="http://schemas.openxmlformats.org/drawingml/2006/main">
            <a:pPr>
              <a:spcBef>
                <a:spcPct val="0"/>
              </a:spcBef>
              <a:buFontTx/>
              <a:buNone/>
            </a:pPr>
            <a:r>
              <a:rPr sz="1600" b="1">
                <a:latin typeface="+mj-lt"/>
                <a:ea typeface="+mj-lt"/>
                <a:cs typeface="+mj-lt"/>
              </a:rPr>
              <a:t>Trust</a:t>
            </a:r>
          </a:p>
        </p:txBody>
      </p:sp>
      <p:sp>
        <p:nvSpPr>
          <p:cNvPr id="9" name="Tekstiruutu 23">
            <a:extLst xmlns:a="http://schemas.openxmlformats.org/drawingml/2006/main">
              <a:ext uri="{FF2B5EF4-FFF2-40B4-BE49-F238E27FC236}">
                <a16:creationId xmlns:a16="http://schemas.microsoft.com/office/drawing/2014/main" id="{B84DD1BF-70BD-4931-A83F-BE4534B654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1472" y="5769260"/>
            <a:ext cx="938655" cy="338554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wrap="none">
            <a:spAutoFit/>
          </a:bodyPr>
          <a:lstStyle xmlns:a="http://schemas.openxmlformats.org/drawingml/2006/main">
            <a:lvl1pPr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1pPr>
            <a:lvl2pPr marL="742950" indent="-28575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marL="1143000" indent="-228600"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marL="1600200" indent="-22860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marL="2057400" indent="-228600">
              <a:spcBef>
                <a:spcPct val="20000"/>
              </a:spcBef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marL="25146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marL="29718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marL="34290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marL="38862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 xmlns:a="http://schemas.openxmlformats.org/drawingml/2006/main">
            <a:pPr>
              <a:spcBef>
                <a:spcPct val="0"/>
              </a:spcBef>
              <a:buFontTx/>
              <a:buNone/>
            </a:pPr>
            <a:r>
              <a:rPr sz="1600" b="1">
                <a:latin typeface="+mj-lt"/>
                <a:ea typeface="+mj-lt"/>
                <a:cs typeface="+mj-lt"/>
              </a:rPr>
              <a:t>Distrust</a:t>
            </a:r>
          </a:p>
        </p:txBody>
      </p:sp>
      <p:sp>
        <p:nvSpPr>
          <p:cNvPr id="10" name="Tekstiruutu 23">
            <a:extLst xmlns:a="http://schemas.openxmlformats.org/drawingml/2006/main">
              <a:ext uri="{FF2B5EF4-FFF2-40B4-BE49-F238E27FC236}">
                <a16:creationId xmlns:a16="http://schemas.microsoft.com/office/drawing/2014/main" id="{2BB83F0D-326F-4EE3-82E1-28189B9A19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2187" y="3848618"/>
            <a:ext cx="660758" cy="338554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wrap="none">
            <a:spAutoFit/>
          </a:bodyPr>
          <a:lstStyle xmlns:a="http://schemas.openxmlformats.org/drawingml/2006/main">
            <a:lvl1pPr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1pPr>
            <a:lvl2pPr marL="742950" indent="-28575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marL="1143000" indent="-228600"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marL="1600200" indent="-22860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marL="2057400" indent="-228600">
              <a:spcBef>
                <a:spcPct val="20000"/>
              </a:spcBef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marL="25146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marL="29718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marL="34290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marL="38862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 xmlns:a="http://schemas.openxmlformats.org/drawingml/2006/main">
            <a:pPr>
              <a:spcBef>
                <a:spcPct val="0"/>
              </a:spcBef>
              <a:buFontTx/>
              <a:buNone/>
            </a:pPr>
            <a:r>
              <a:rPr sz="1600" b="1">
                <a:latin typeface="+mj-lt"/>
                <a:ea typeface="+mj-lt"/>
                <a:cs typeface="+mj-lt"/>
              </a:rPr>
              <a:t>Time</a:t>
            </a:r>
          </a:p>
        </p:txBody>
      </p:sp>
      <p:sp>
        <p:nvSpPr>
          <p:cNvPr id="11" name="Suora yhdysviiva 24">
            <a:extLst xmlns:a="http://schemas.openxmlformats.org/drawingml/2006/main">
              <a:ext uri="{FF2B5EF4-FFF2-40B4-BE49-F238E27FC236}">
                <a16:creationId xmlns:a16="http://schemas.microsoft.com/office/drawing/2014/main" id="{0B2E8200-C81E-4A01-B52B-A340643CFE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16200000" flipV="1">
            <a:off x="1136659" y="2896394"/>
            <a:ext cx="2795588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chemeClr val="tx2"/>
            </a:solidFill>
            <a:tailEnd type="triangle" w="med" len="med"/>
          </a:ln>
          <a:effectLst xmlns:a="http://schemas.openxmlformats.org/drawingml/2006/main">
            <a:outerShdw dist="20000" dir="5400000" rotWithShape="0">
              <a:srgbClr val="808080">
                <a:alpha val="37999"/>
              </a:srgbClr>
            </a:outerShdw>
          </a:effectLst>
        </p:spPr>
      </p:sp>
      <p:sp>
        <p:nvSpPr>
          <p:cNvPr id="13" name="TextBox 29">
            <a:extLst xmlns:a="http://schemas.openxmlformats.org/drawingml/2006/main">
              <a:ext uri="{FF2B5EF4-FFF2-40B4-BE49-F238E27FC236}">
                <a16:creationId xmlns:a16="http://schemas.microsoft.com/office/drawing/2014/main" id="{982974CA-41BC-4EA0-A4B2-A895DE4C6C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5705" y="3897052"/>
            <a:ext cx="543739" cy="307777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wrap="none">
            <a:spAutoFit/>
          </a:bodyPr>
          <a:lstStyle xmlns:a="http://schemas.openxmlformats.org/drawingml/2006/main">
            <a:lvl1pPr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1pPr>
            <a:lvl2pPr marL="742950" indent="-28575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marL="1143000" indent="-228600"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marL="1600200" indent="-22860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marL="2057400" indent="-228600">
              <a:spcBef>
                <a:spcPct val="20000"/>
              </a:spcBef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marL="25146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marL="29718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marL="34290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marL="38862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 xmlns:a="http://schemas.openxmlformats.org/drawingml/2006/main">
            <a:pPr>
              <a:spcBef>
                <a:spcPct val="0"/>
              </a:spcBef>
              <a:buFontTx/>
              <a:buNone/>
            </a:pPr>
            <a:r>
              <a:rPr sz="1400" b="1">
                <a:latin typeface="+mj-lt"/>
                <a:ea typeface="+mj-lt"/>
                <a:cs typeface="+mj-lt"/>
              </a:rPr>
              <a:t>20%</a:t>
            </a:r>
          </a:p>
        </p:txBody>
      </p:sp>
      <p:sp>
        <p:nvSpPr>
          <p:cNvPr id="32" name="Oval 6">
            <a:extLst xmlns:a="http://schemas.openxmlformats.org/drawingml/2006/main">
              <a:ext uri="{FF2B5EF4-FFF2-40B4-BE49-F238E27FC236}">
                <a16:creationId xmlns:a16="http://schemas.microsoft.com/office/drawing/2014/main" id="{8ADFE81B-D1B3-49A6-A2A3-F33F841621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54320" y="2868903"/>
            <a:ext cx="1768475" cy="868355"/>
          </a:xfrm>
          <a:prstGeom xmlns:a="http://schemas.openxmlformats.org/drawingml/2006/main" prst="ellipse">
            <a:avLst/>
          </a:prstGeom>
          <a:solidFill xmlns:a="http://schemas.openxmlformats.org/drawingml/2006/main">
            <a:schemeClr val="tx2"/>
          </a:solidFill>
          <a:ln xmlns:a="http://schemas.openxmlformats.org/drawingml/2006/main" w="38100">
            <a:solidFill>
              <a:schemeClr val="bg1"/>
            </a:solidFill>
          </a:ln>
        </p:spPr>
        <p:txBody>
          <a:bodyPr xmlns:a="http://schemas.openxmlformats.org/drawingml/2006/main" wrap="none" lIns="91423" tIns="45712" rIns="91423" bIns="45712" anchor="ctr"/>
          <a:lstStyle xmlns:a="http://schemas.openxmlformats.org/drawingml/2006/main">
            <a:lvl1pPr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1pPr>
            <a:lvl2pPr marL="742950" indent="-28575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marL="1143000" indent="-228600"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marL="1600200" indent="-22860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marL="2057400" indent="-228600">
              <a:spcBef>
                <a:spcPct val="20000"/>
              </a:spcBef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marL="25146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marL="29718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marL="34290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marL="38862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 xmlns:a="http://schemas.openxmlformats.org/drawingml/2006/main">
            <a:pPr>
              <a:spcBef>
                <a:spcPct val="0"/>
              </a:spcBef>
              <a:buFontTx/>
              <a:buNone/>
            </a:pPr>
            <a:r>
              <a:rPr sz="1400" b="1">
                <a:solidFill>
                  <a:schemeClr val="bg1"/>
                </a:solidFill>
                <a:latin typeface="+mj-lt"/>
                <a:ea typeface="+mj-lt"/>
                <a:cs typeface="+mj-lt"/>
              </a:rPr>
              <a:t>Building the </a:t>
            </a:r>
          </a:p>
          <a:p xmlns:a="http://schemas.openxmlformats.org/drawingml/2006/main">
            <a:pPr>
              <a:spcBef>
                <a:spcPct val="0"/>
              </a:spcBef>
              <a:buFontTx/>
              <a:buNone/>
            </a:pPr>
            <a:r>
              <a:rPr sz="1400" b="1">
                <a:solidFill>
                  <a:schemeClr val="bg1"/>
                </a:solidFill>
                <a:latin typeface="+mj-lt"/>
                <a:ea typeface="+mj-lt"/>
                <a:cs typeface="+mj-lt"/>
              </a:rPr>
              <a:t>relationship</a:t>
            </a:r>
          </a:p>
        </p:txBody>
      </p:sp>
      <p:sp>
        <p:nvSpPr>
          <p:cNvPr id="33" name="Oval 6">
            <a:extLst xmlns:a="http://schemas.openxmlformats.org/drawingml/2006/main">
              <a:ext uri="{FF2B5EF4-FFF2-40B4-BE49-F238E27FC236}">
                <a16:creationId xmlns:a16="http://schemas.microsoft.com/office/drawing/2014/main" id="{FE8E2B2B-8589-4CE0-B5E7-5DD0D1013C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846" y="3661765"/>
            <a:ext cx="1763713" cy="868355"/>
          </a:xfrm>
          <a:prstGeom xmlns:a="http://schemas.openxmlformats.org/drawingml/2006/main" prst="ellipse">
            <a:avLst/>
          </a:prstGeom>
          <a:solidFill xmlns:a="http://schemas.openxmlformats.org/drawingml/2006/main">
            <a:schemeClr val="tx2"/>
          </a:solidFill>
          <a:ln xmlns:a="http://schemas.openxmlformats.org/drawingml/2006/main" w="38100">
            <a:solidFill>
              <a:schemeClr val="bg1"/>
            </a:solidFill>
          </a:ln>
        </p:spPr>
        <p:txBody>
          <a:bodyPr xmlns:a="http://schemas.openxmlformats.org/drawingml/2006/main" wrap="none" lIns="91423" tIns="45712" rIns="91423" bIns="45712" anchor="ctr"/>
          <a:lstStyle xmlns:a="http://schemas.openxmlformats.org/drawingml/2006/main">
            <a:lvl1pPr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1pPr>
            <a:lvl2pPr marL="742950" indent="-28575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marL="1143000" indent="-228600"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marL="1600200" indent="-22860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marL="2057400" indent="-228600">
              <a:spcBef>
                <a:spcPct val="20000"/>
              </a:spcBef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marL="25146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marL="29718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marL="34290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marL="38862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 xmlns:a="http://schemas.openxmlformats.org/drawingml/2006/main">
            <a:pPr>
              <a:spcBef>
                <a:spcPct val="0"/>
              </a:spcBef>
              <a:buFontTx/>
              <a:buNone/>
            </a:pPr>
            <a:r>
              <a:rPr sz="1400" b="1">
                <a:solidFill>
                  <a:schemeClr val="bg1"/>
                </a:solidFill>
                <a:latin typeface="+mj-lt"/>
                <a:ea typeface="+mj-lt"/>
                <a:cs typeface="+mj-lt"/>
              </a:rPr>
              <a:t>Trustworthy</a:t>
            </a:r>
          </a:p>
          <a:p xmlns:a="http://schemas.openxmlformats.org/drawingml/2006/main">
            <a:pPr algn="ctr">
              <a:spcBef>
                <a:spcPct val="0"/>
              </a:spcBef>
              <a:buFontTx/>
              <a:buNone/>
            </a:pPr>
            <a:r>
              <a:rPr sz="1400" b="1">
                <a:solidFill>
                  <a:schemeClr val="bg1"/>
                </a:solidFill>
                <a:latin typeface="+mj-lt"/>
                <a:ea typeface="+mj-lt"/>
                <a:cs typeface="+mj-lt"/>
              </a:rPr>
              <a:t>Meeting</a:t>
            </a:r>
          </a:p>
          <a:p xmlns:a="http://schemas.openxmlformats.org/drawingml/2006/main">
            <a:pPr algn="ctr">
              <a:spcBef>
                <a:spcPct val="0"/>
              </a:spcBef>
              <a:buFontTx/>
              <a:buNone/>
            </a:pPr>
            <a:r>
              <a:rPr sz="1400" b="1">
                <a:solidFill>
                  <a:schemeClr val="bg1"/>
                </a:solidFill>
                <a:latin typeface="+mj-lt"/>
                <a:ea typeface="+mj-lt"/>
                <a:cs typeface="+mj-lt"/>
              </a:rPr>
              <a:t>Impression</a:t>
            </a:r>
          </a:p>
        </p:txBody>
      </p:sp>
      <p:sp>
        <p:nvSpPr>
          <p:cNvPr id="34" name="TextBox 36">
            <a:extLst xmlns:a="http://schemas.openxmlformats.org/drawingml/2006/main">
              <a:ext uri="{FF2B5EF4-FFF2-40B4-BE49-F238E27FC236}">
                <a16:creationId xmlns:a16="http://schemas.microsoft.com/office/drawing/2014/main" id="{5B6D2EEC-8E1F-4109-924E-79E29E4A93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8199" y="2196961"/>
            <a:ext cx="2904065" cy="3693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wrap="none">
            <a:spAutoFit/>
          </a:bodyPr>
          <a:lstStyle xmlns:a="http://schemas.openxmlformats.org/drawingml/2006/main">
            <a:lvl1pPr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1pPr>
            <a:lvl2pPr marL="742950" indent="-28575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marL="1143000" indent="-228600"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marL="1600200" indent="-22860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marL="2057400" indent="-228600">
              <a:spcBef>
                <a:spcPct val="20000"/>
              </a:spcBef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marL="25146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marL="29718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marL="34290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marL="38862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 xmlns:a="http://schemas.openxmlformats.org/drawingml/2006/main">
            <a:pPr>
              <a:spcBef>
                <a:spcPct val="0"/>
              </a:spcBef>
              <a:buFontTx/>
              <a:buNone/>
            </a:pPr>
            <a:r>
              <a:rPr sz="1800" b="1">
                <a:latin typeface="+mj-lt"/>
                <a:ea typeface="+mj-lt"/>
                <a:cs typeface="+mj-lt"/>
              </a:rPr>
              <a:t>Interaction (Sosiaalisuus)</a:t>
            </a:r>
          </a:p>
        </p:txBody>
      </p:sp>
      <p:sp>
        <p:nvSpPr>
          <p:cNvPr id="36" name="Oval 6">
            <a:extLst xmlns:a="http://schemas.openxmlformats.org/drawingml/2006/main">
              <a:ext uri="{FF2B5EF4-FFF2-40B4-BE49-F238E27FC236}">
                <a16:creationId xmlns:a16="http://schemas.microsoft.com/office/drawing/2014/main" id="{28C15118-4F86-4459-848A-83BBBBFFFD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25969" y="4076428"/>
            <a:ext cx="1487488" cy="1035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chemeClr val="tx2"/>
          </a:solidFill>
          <a:ln xmlns:a="http://schemas.openxmlformats.org/drawingml/2006/main" w="38100">
            <a:solidFill>
              <a:schemeClr val="bg1"/>
            </a:solidFill>
          </a:ln>
        </p:spPr>
        <p:txBody>
          <a:bodyPr xmlns:a="http://schemas.openxmlformats.org/drawingml/2006/main" wrap="none" lIns="91423" tIns="45712" rIns="91423" bIns="45712" anchor="ctr"/>
          <a:lstStyle xmlns:a="http://schemas.openxmlformats.org/drawingml/2006/main">
            <a:lvl1pPr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1pPr>
            <a:lvl2pPr marL="742950" indent="-28575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marL="1143000" indent="-228600"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marL="1600200" indent="-22860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marL="2057400" indent="-228600">
              <a:spcBef>
                <a:spcPct val="20000"/>
              </a:spcBef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marL="25146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marL="29718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marL="34290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marL="38862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 xmlns:a="http://schemas.openxmlformats.org/drawingml/2006/main">
            <a:pPr>
              <a:spcBef>
                <a:spcPct val="0"/>
              </a:spcBef>
              <a:buFontTx/>
              <a:buNone/>
            </a:pPr>
            <a:r>
              <a:rPr sz="1400" b="1">
                <a:solidFill>
                  <a:schemeClr val="bg1"/>
                </a:solidFill>
                <a:latin typeface="+mj-lt"/>
                <a:ea typeface="+mj-lt"/>
                <a:cs typeface="+mj-lt"/>
              </a:rPr>
              <a:t>Mapping the </a:t>
            </a:r>
          </a:p>
          <a:p xmlns:a="http://schemas.openxmlformats.org/drawingml/2006/main">
            <a:pPr>
              <a:spcBef>
                <a:spcPct val="0"/>
              </a:spcBef>
              <a:buFontTx/>
              <a:buNone/>
            </a:pPr>
            <a:r>
              <a:rPr sz="1400" b="1">
                <a:solidFill>
                  <a:schemeClr val="bg1"/>
                </a:solidFill>
                <a:latin typeface="+mj-lt"/>
                <a:ea typeface="+mj-lt"/>
                <a:cs typeface="+mj-lt"/>
              </a:rPr>
              <a:t>needs</a:t>
            </a:r>
          </a:p>
        </p:txBody>
      </p:sp>
      <p:sp>
        <p:nvSpPr>
          <p:cNvPr id="37" name="Oval 6">
            <a:extLst xmlns:a="http://schemas.openxmlformats.org/drawingml/2006/main">
              <a:ext uri="{FF2B5EF4-FFF2-40B4-BE49-F238E27FC236}">
                <a16:creationId xmlns:a16="http://schemas.microsoft.com/office/drawing/2014/main" id="{5829138F-8822-4EC5-902A-D45360FD70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6252" y="3251977"/>
            <a:ext cx="1557337" cy="1071562"/>
          </a:xfrm>
          <a:prstGeom xmlns:a="http://schemas.openxmlformats.org/drawingml/2006/main" prst="ellipse">
            <a:avLst/>
          </a:prstGeom>
          <a:solidFill xmlns:a="http://schemas.openxmlformats.org/drawingml/2006/main">
            <a:schemeClr val="tx2"/>
          </a:solidFill>
          <a:ln xmlns:a="http://schemas.openxmlformats.org/drawingml/2006/main" w="38100">
            <a:solidFill>
              <a:schemeClr val="bg1"/>
            </a:solidFill>
          </a:ln>
        </p:spPr>
        <p:txBody>
          <a:bodyPr xmlns:a="http://schemas.openxmlformats.org/drawingml/2006/main" wrap="none" lIns="91423" tIns="45712" rIns="91423" bIns="45712" anchor="ctr"/>
          <a:lstStyle xmlns:a="http://schemas.openxmlformats.org/drawingml/2006/main">
            <a:lvl1pPr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1pPr>
            <a:lvl2pPr marL="742950" indent="-28575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marL="1143000" indent="-228600"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marL="1600200" indent="-22860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marL="2057400" indent="-228600">
              <a:spcBef>
                <a:spcPct val="20000"/>
              </a:spcBef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marL="25146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marL="29718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marL="34290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marL="38862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 xmlns:a="http://schemas.openxmlformats.org/drawingml/2006/main">
            <a:pPr>
              <a:spcBef>
                <a:spcPct val="0"/>
              </a:spcBef>
              <a:buFontTx/>
              <a:buNone/>
            </a:pPr>
            <a:r>
              <a:rPr sz="1400" b="1">
                <a:solidFill>
                  <a:schemeClr val="bg1"/>
                </a:solidFill>
                <a:latin typeface="+mj-lt"/>
                <a:ea typeface="+mj-lt"/>
                <a:cs typeface="+mj-lt"/>
              </a:rPr>
              <a:t>Mapping the</a:t>
            </a:r>
          </a:p>
          <a:p xmlns:a="http://schemas.openxmlformats.org/drawingml/2006/main">
            <a:pPr>
              <a:spcBef>
                <a:spcPct val="0"/>
              </a:spcBef>
              <a:buFontTx/>
              <a:buNone/>
            </a:pPr>
            <a:r>
              <a:rPr sz="1400" b="1">
                <a:solidFill>
                  <a:schemeClr val="bg1"/>
                </a:solidFill>
                <a:latin typeface="+mj-lt"/>
                <a:ea typeface="+mj-lt"/>
                <a:cs typeface="+mj-lt"/>
              </a:rPr>
              <a:t>options</a:t>
            </a:r>
          </a:p>
        </p:txBody>
      </p:sp>
      <p:sp>
        <p:nvSpPr>
          <p:cNvPr id="38" name="TextBox 37">
            <a:extLst xmlns:a="http://schemas.openxmlformats.org/drawingml/2006/main">
              <a:ext uri="{FF2B5EF4-FFF2-40B4-BE49-F238E27FC236}">
                <a16:creationId xmlns:a16="http://schemas.microsoft.com/office/drawing/2014/main" id="{86CF8C6D-A734-45C7-A075-A23C771D84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4172" y="2538285"/>
            <a:ext cx="2832122" cy="3693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wrap="none">
            <a:spAutoFit/>
          </a:bodyPr>
          <a:lstStyle xmlns:a="http://schemas.openxmlformats.org/drawingml/2006/main">
            <a:lvl1pPr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1pPr>
            <a:lvl2pPr marL="742950" indent="-28575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marL="1143000" indent="-228600"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marL="1600200" indent="-22860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marL="2057400" indent="-228600">
              <a:spcBef>
                <a:spcPct val="20000"/>
              </a:spcBef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marL="25146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marL="29718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marL="34290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marL="38862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 xmlns:a="http://schemas.openxmlformats.org/drawingml/2006/main">
            <a:pPr>
              <a:spcBef>
                <a:spcPct val="0"/>
              </a:spcBef>
              <a:buFontTx/>
              <a:buNone/>
            </a:pPr>
            <a:r>
              <a:rPr sz="1800" b="1">
                <a:latin typeface="+mj-lt"/>
                <a:ea typeface="+mj-lt"/>
                <a:cs typeface="+mj-lt"/>
              </a:rPr>
              <a:t>Analytics (Analyyttisyys)</a:t>
            </a:r>
          </a:p>
        </p:txBody>
      </p:sp>
      <p:sp>
        <p:nvSpPr>
          <p:cNvPr id="40" name="Oval 6">
            <a:extLst xmlns:a="http://schemas.openxmlformats.org/drawingml/2006/main">
              <a:ext uri="{FF2B5EF4-FFF2-40B4-BE49-F238E27FC236}">
                <a16:creationId xmlns:a16="http://schemas.microsoft.com/office/drawing/2014/main" id="{57EF7265-C3FF-4EF7-BDE8-6F618F7089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98764" y="2659906"/>
            <a:ext cx="1513770" cy="926773"/>
          </a:xfrm>
          <a:prstGeom xmlns:a="http://schemas.openxmlformats.org/drawingml/2006/main" prst="ellipse">
            <a:avLst/>
          </a:prstGeom>
          <a:solidFill xmlns:a="http://schemas.openxmlformats.org/drawingml/2006/main">
            <a:schemeClr val="tx2"/>
          </a:solidFill>
          <a:ln xmlns:a="http://schemas.openxmlformats.org/drawingml/2006/main" w="38100">
            <a:solidFill>
              <a:schemeClr val="bg1"/>
            </a:solidFill>
          </a:ln>
        </p:spPr>
        <p:txBody>
          <a:bodyPr xmlns:a="http://schemas.openxmlformats.org/drawingml/2006/main" wrap="none" lIns="91423" tIns="45712" rIns="91423" bIns="45712" anchor="ctr"/>
          <a:lstStyle xmlns:a="http://schemas.openxmlformats.org/drawingml/2006/main">
            <a:lvl1pPr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1pPr>
            <a:lvl2pPr marL="742950" indent="-28575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marL="1143000" indent="-228600"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marL="1600200" indent="-22860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marL="2057400" indent="-228600">
              <a:spcBef>
                <a:spcPct val="20000"/>
              </a:spcBef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marL="25146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marL="29718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marL="34290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marL="38862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 xmlns:a="http://schemas.openxmlformats.org/drawingml/2006/main">
            <a:pPr>
              <a:spcBef>
                <a:spcPct val="0"/>
              </a:spcBef>
              <a:buFontTx/>
              <a:buNone/>
            </a:pPr>
            <a:r>
              <a:t>Selection</a:t>
            </a:r>
          </a:p>
          <a:p xmlns:a="http://schemas.openxmlformats.org/drawingml/2006/main">
            <a:pPr>
              <a:spcBef>
                <a:spcPct val="0"/>
              </a:spcBef>
              <a:buFontTx/>
              <a:buNone/>
            </a:pPr>
            <a:r>
              <a:rPr sz="1400" b="1">
                <a:solidFill>
                  <a:schemeClr val="bg1"/>
                </a:solidFill>
                <a:latin typeface="+mj-lt"/>
                <a:ea typeface="+mj-lt"/>
                <a:cs typeface="+mj-lt"/>
              </a:rPr>
              <a:t>of criteria</a:t>
            </a:r>
          </a:p>
        </p:txBody>
      </p:sp>
      <p:sp>
        <p:nvSpPr>
          <p:cNvPr id="41" name="TextBox 38">
            <a:extLst xmlns:a="http://schemas.openxmlformats.org/drawingml/2006/main">
              <a:ext uri="{FF2B5EF4-FFF2-40B4-BE49-F238E27FC236}">
                <a16:creationId xmlns:a16="http://schemas.microsoft.com/office/drawing/2014/main" id="{87B75AB9-DD37-420C-BB4D-41DDEE1987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54096" y="1799887"/>
            <a:ext cx="3238835" cy="3693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wrap="none">
            <a:spAutoFit/>
          </a:bodyPr>
          <a:lstStyle xmlns:a="http://schemas.openxmlformats.org/drawingml/2006/main">
            <a:lvl1pPr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1pPr>
            <a:lvl2pPr marL="742950" indent="-28575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marL="1143000" indent="-228600"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marL="1600200" indent="-22860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marL="2057400" indent="-228600">
              <a:spcBef>
                <a:spcPct val="20000"/>
              </a:spcBef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marL="25146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marL="29718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marL="34290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marL="38862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 xmlns:a="http://schemas.openxmlformats.org/drawingml/2006/main">
            <a:pPr>
              <a:spcBef>
                <a:spcPct val="0"/>
              </a:spcBef>
              <a:buFontTx/>
              <a:buNone/>
            </a:pPr>
            <a:r>
              <a:rPr sz="1800" b="1">
                <a:latin typeface="+mj-lt"/>
                <a:ea typeface="+mj-lt"/>
                <a:cs typeface="+mj-lt"/>
              </a:rPr>
              <a:t>Principles (Periaatteellisuus)</a:t>
            </a:r>
          </a:p>
        </p:txBody>
      </p:sp>
      <p:sp>
        <p:nvSpPr>
          <p:cNvPr id="43" name="Oval 6">
            <a:extLst xmlns:a="http://schemas.openxmlformats.org/drawingml/2006/main">
              <a:ext uri="{FF2B5EF4-FFF2-40B4-BE49-F238E27FC236}">
                <a16:creationId xmlns:a16="http://schemas.microsoft.com/office/drawing/2014/main" id="{10333A79-7E55-4297-8843-816CF94F3B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4673" y="2051884"/>
            <a:ext cx="1421118" cy="1027113"/>
          </a:xfrm>
          <a:prstGeom xmlns:a="http://schemas.openxmlformats.org/drawingml/2006/main" prst="ellipse">
            <a:avLst/>
          </a:prstGeom>
          <a:solidFill xmlns:a="http://schemas.openxmlformats.org/drawingml/2006/main">
            <a:schemeClr val="tx1"/>
          </a:solidFill>
          <a:ln xmlns:a="http://schemas.openxmlformats.org/drawingml/2006/main">
            <a:noFill/>
          </a:ln>
        </p:spPr>
        <p:txBody>
          <a:bodyPr xmlns:a="http://schemas.openxmlformats.org/drawingml/2006/main" wrap="none" lIns="91423" tIns="45712" rIns="91423" bIns="45712" anchor="ctr"/>
          <a:lstStyle xmlns:a="http://schemas.openxmlformats.org/drawingml/2006/main">
            <a:lvl1pPr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1pPr>
            <a:lvl2pPr marL="742950" indent="-28575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marL="1143000" indent="-228600"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marL="1600200" indent="-22860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marL="2057400" indent="-228600">
              <a:spcBef>
                <a:spcPct val="20000"/>
              </a:spcBef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marL="25146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marL="29718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marL="34290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marL="38862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 xmlns:a="http://schemas.openxmlformats.org/drawingml/2006/main">
            <a:pPr>
              <a:spcBef>
                <a:spcPct val="0"/>
              </a:spcBef>
              <a:buFontTx/>
              <a:buNone/>
            </a:pPr>
            <a:r>
              <a:rPr sz="1400" b="1">
                <a:solidFill>
                  <a:schemeClr val="bg1"/>
                </a:solidFill>
                <a:latin typeface="+mj-lt"/>
                <a:ea typeface="+mj-lt"/>
                <a:cs typeface="+mj-lt"/>
              </a:rPr>
              <a:t>Agreement</a:t>
            </a:r>
          </a:p>
        </p:txBody>
      </p:sp>
      <p:sp>
        <p:nvSpPr>
          <p:cNvPr id="45" name="Oval 6">
            <a:extLst xmlns:a="http://schemas.openxmlformats.org/drawingml/2006/main">
              <a:ext uri="{FF2B5EF4-FFF2-40B4-BE49-F238E27FC236}">
                <a16:creationId xmlns:a16="http://schemas.microsoft.com/office/drawing/2014/main" id="{07BD8AB6-C91D-4D8C-82B4-3A2C951D9A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6021" y="2996952"/>
            <a:ext cx="1433821" cy="927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chemeClr val="tx1"/>
          </a:solidFill>
          <a:ln xmlns:a="http://schemas.openxmlformats.org/drawingml/2006/main" w="38100">
            <a:solidFill>
              <a:schemeClr val="bg1"/>
            </a:solidFill>
          </a:ln>
        </p:spPr>
        <p:txBody>
          <a:bodyPr xmlns:a="http://schemas.openxmlformats.org/drawingml/2006/main" wrap="none" lIns="91423" tIns="45712" rIns="91423" bIns="45712" anchor="ctr"/>
          <a:lstStyle xmlns:a="http://schemas.openxmlformats.org/drawingml/2006/main">
            <a:lvl1pPr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1pPr>
            <a:lvl2pPr marL="742950" indent="-28575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marL="1143000" indent="-228600"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marL="1600200" indent="-22860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marL="2057400" indent="-228600">
              <a:spcBef>
                <a:spcPct val="20000"/>
              </a:spcBef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marL="25146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marL="29718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marL="34290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marL="38862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 xmlns:a="http://schemas.openxmlformats.org/drawingml/2006/main">
            <a:pPr>
              <a:spcBef>
                <a:spcPct val="0"/>
              </a:spcBef>
              <a:buFontTx/>
              <a:buNone/>
            </a:pPr>
            <a:r>
              <a:rPr sz="1400" b="1">
                <a:solidFill>
                  <a:schemeClr val="bg1"/>
                </a:solidFill>
                <a:latin typeface="+mj-lt"/>
                <a:ea typeface="+mj-lt"/>
                <a:cs typeface="+mj-lt"/>
              </a:rPr>
              <a:t>Package </a:t>
            </a:r>
          </a:p>
          <a:p xmlns:a="http://schemas.openxmlformats.org/drawingml/2006/main">
            <a:pPr>
              <a:spcBef>
                <a:spcPct val="0"/>
              </a:spcBef>
              <a:buFontTx/>
              <a:buNone/>
            </a:pPr>
            <a:r>
              <a:rPr sz="1400" b="1">
                <a:solidFill>
                  <a:schemeClr val="bg1"/>
                </a:solidFill>
                <a:latin typeface="+mj-lt"/>
                <a:ea typeface="+mj-lt"/>
                <a:cs typeface="+mj-lt"/>
              </a:rPr>
              <a:t>deals</a:t>
            </a:r>
          </a:p>
        </p:txBody>
      </p:sp>
      <p:sp>
        <p:nvSpPr>
          <p:cNvPr id="50" name="TextBox 38">
            <a:extLst xmlns:a="http://schemas.openxmlformats.org/drawingml/2006/main">
              <a:ext uri="{FF2B5EF4-FFF2-40B4-BE49-F238E27FC236}">
                <a16:creationId xmlns:a16="http://schemas.microsoft.com/office/drawing/2014/main" id="{504AF776-C6F8-4357-B174-A463CF1B19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6912" y="2238035"/>
            <a:ext cx="1632435" cy="3693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wrap="none">
            <a:spAutoFit/>
          </a:bodyPr>
          <a:lstStyle xmlns:a="http://schemas.openxmlformats.org/drawingml/2006/main">
            <a:lvl1pPr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1pPr>
            <a:lvl2pPr marL="742950" indent="-28575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marL="1143000" indent="-228600"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marL="1600200" indent="-22860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marL="2057400" indent="-228600">
              <a:spcBef>
                <a:spcPct val="20000"/>
              </a:spcBef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marL="25146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marL="29718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marL="34290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marL="38862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 xmlns:a="http://schemas.openxmlformats.org/drawingml/2006/main">
            <a:pPr>
              <a:spcBef>
                <a:spcPct val="0"/>
              </a:spcBef>
              <a:buFontTx/>
              <a:buNone/>
            </a:pPr>
            <a:r>
              <a:rPr sz="1800" b="1">
                <a:latin typeface="+mj-lt"/>
                <a:ea typeface="+mj-lt"/>
                <a:cs typeface="+mj-lt"/>
              </a:rPr>
              <a:t>Power (Valta)</a:t>
            </a:r>
          </a:p>
        </p:txBody>
      </p:sp>
      <p:sp>
        <p:nvSpPr>
          <p:cNvPr id="47" name="Oval 6">
            <a:extLst xmlns:a="http://schemas.openxmlformats.org/drawingml/2006/main">
              <a:ext uri="{FF2B5EF4-FFF2-40B4-BE49-F238E27FC236}">
                <a16:creationId xmlns:a16="http://schemas.microsoft.com/office/drawing/2014/main" id="{5ACD9AEE-3608-4F6C-BBDF-CC191D8C61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09" y="5232428"/>
            <a:ext cx="1763713" cy="868355"/>
          </a:xfrm>
          <a:prstGeom xmlns:a="http://schemas.openxmlformats.org/drawingml/2006/main" prst="ellipse">
            <a:avLst/>
          </a:prstGeom>
          <a:solidFill xmlns:a="http://schemas.openxmlformats.org/drawingml/2006/main">
            <a:schemeClr val="accent1">
              <a:lumMod val="50000"/>
            </a:schemeClr>
          </a:solidFill>
          <a:ln xmlns:a="http://schemas.openxmlformats.org/drawingml/2006/main" w="38100">
            <a:solidFill>
              <a:schemeClr val="bg1"/>
            </a:solidFill>
          </a:ln>
        </p:spPr>
        <p:txBody>
          <a:bodyPr xmlns:a="http://schemas.openxmlformats.org/drawingml/2006/main" wrap="none" lIns="91423" tIns="45712" rIns="91423" bIns="45712" anchor="ctr"/>
          <a:lstStyle xmlns:a="http://schemas.openxmlformats.org/drawingml/2006/main">
            <a:lvl1pPr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1pPr>
            <a:lvl2pPr marL="742950" indent="-28575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marL="1143000" indent="-228600"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marL="1600200" indent="-22860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marL="2057400" indent="-228600">
              <a:spcBef>
                <a:spcPct val="20000"/>
              </a:spcBef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marL="25146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marL="29718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marL="34290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marL="38862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 xmlns:a="http://schemas.openxmlformats.org/drawingml/2006/main">
            <a:pPr>
              <a:spcBef>
                <a:spcPct val="0"/>
              </a:spcBef>
              <a:buFontTx/>
              <a:buNone/>
            </a:pPr>
            <a:r>
              <a:rPr sz="1400" b="1">
                <a:solidFill>
                  <a:schemeClr val="bg1"/>
                </a:solidFill>
                <a:latin typeface="+mj-lt"/>
                <a:ea typeface="+mj-lt"/>
                <a:cs typeface="+mj-lt"/>
              </a:rPr>
              <a:t>Pre-meeting</a:t>
            </a:r>
          </a:p>
          <a:p xmlns:a="http://schemas.openxmlformats.org/drawingml/2006/main">
            <a:pPr>
              <a:spcBef>
                <a:spcPct val="0"/>
              </a:spcBef>
              <a:buFontTx/>
              <a:buNone/>
            </a:pPr>
            <a:r>
              <a:rPr sz="1400" b="1">
                <a:solidFill>
                  <a:schemeClr val="bg1"/>
                </a:solidFill>
                <a:latin typeface="+mj-lt"/>
                <a:ea typeface="+mj-lt"/>
                <a:cs typeface="+mj-lt"/>
              </a:rPr>
              <a:t>resistance</a:t>
            </a:r>
          </a:p>
        </p:txBody>
      </p:sp>
      <p:sp>
        <p:nvSpPr>
          <p:cNvPr id="48" name="Oval 6">
            <a:extLst xmlns:a="http://schemas.openxmlformats.org/drawingml/2006/main">
              <a:ext uri="{FF2B5EF4-FFF2-40B4-BE49-F238E27FC236}">
                <a16:creationId xmlns:a16="http://schemas.microsoft.com/office/drawing/2014/main" id="{161AB610-378E-4CED-A1F8-8D0FE83B03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877" y="3200356"/>
            <a:ext cx="1763713" cy="868355"/>
          </a:xfrm>
          <a:prstGeom xmlns:a="http://schemas.openxmlformats.org/drawingml/2006/main" prst="ellipse">
            <a:avLst/>
          </a:prstGeom>
          <a:solidFill xmlns:a="http://schemas.openxmlformats.org/drawingml/2006/main">
            <a:schemeClr val="accent1">
              <a:lumMod val="50000"/>
            </a:schemeClr>
          </a:solidFill>
          <a:ln xmlns:a="http://schemas.openxmlformats.org/drawingml/2006/main" w="38100">
            <a:solidFill>
              <a:schemeClr val="bg1"/>
            </a:solidFill>
          </a:ln>
        </p:spPr>
        <p:txBody>
          <a:bodyPr xmlns:a="http://schemas.openxmlformats.org/drawingml/2006/main" wrap="none" lIns="91423" tIns="45712" rIns="91423" bIns="45712" anchor="ctr"/>
          <a:lstStyle xmlns:a="http://schemas.openxmlformats.org/drawingml/2006/main">
            <a:lvl1pPr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1pPr>
            <a:lvl2pPr marL="742950" indent="-28575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marL="1143000" indent="-228600"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marL="1600200" indent="-22860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marL="2057400" indent="-228600">
              <a:spcBef>
                <a:spcPct val="20000"/>
              </a:spcBef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marL="25146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marL="29718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marL="34290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marL="38862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 xmlns:a="http://schemas.openxmlformats.org/drawingml/2006/main">
            <a:pPr>
              <a:spcBef>
                <a:spcPct val="0"/>
              </a:spcBef>
              <a:buFontTx/>
              <a:buNone/>
            </a:pPr>
            <a:r>
              <a:rPr sz="1400" b="1">
                <a:solidFill>
                  <a:schemeClr val="bg1"/>
                </a:solidFill>
                <a:latin typeface="+mj-lt"/>
                <a:ea typeface="+mj-lt"/>
                <a:cs typeface="+mj-lt"/>
              </a:rPr>
              <a:t>Reputation &amp; </a:t>
            </a:r>
          </a:p>
          <a:p xmlns:a="http://schemas.openxmlformats.org/drawingml/2006/main">
            <a:pPr>
              <a:spcBef>
                <a:spcPct val="0"/>
              </a:spcBef>
              <a:buFontTx/>
              <a:buNone/>
            </a:pPr>
            <a:r>
              <a:rPr sz="1400" b="1">
                <a:solidFill>
                  <a:schemeClr val="bg1"/>
                </a:solidFill>
                <a:latin typeface="+mj-lt"/>
                <a:ea typeface="+mj-lt"/>
                <a:cs typeface="+mj-lt"/>
              </a:rPr>
              <a:t>References</a:t>
            </a:r>
          </a:p>
        </p:txBody>
      </p:sp>
      <p:sp>
        <p:nvSpPr>
          <p:cNvPr id="58" name="Oval 6">
            <a:extLst xmlns:a="http://schemas.openxmlformats.org/drawingml/2006/main">
              <a:ext uri="{FF2B5EF4-FFF2-40B4-BE49-F238E27FC236}">
                <a16:creationId xmlns:a16="http://schemas.microsoft.com/office/drawing/2014/main" id="{0B3A7131-1E50-45D4-BACC-1BD2E49345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4620" y="3899275"/>
            <a:ext cx="1313665" cy="868355"/>
          </a:xfrm>
          <a:prstGeom xmlns:a="http://schemas.openxmlformats.org/drawingml/2006/main" prst="ellipse">
            <a:avLst/>
          </a:prstGeom>
          <a:solidFill xmlns:a="http://schemas.openxmlformats.org/drawingml/2006/main">
            <a:schemeClr val="accent1">
              <a:lumMod val="50000"/>
            </a:schemeClr>
          </a:solidFill>
          <a:ln xmlns:a="http://schemas.openxmlformats.org/drawingml/2006/main" w="38100">
            <a:solidFill>
              <a:schemeClr val="bg1"/>
            </a:solidFill>
          </a:ln>
        </p:spPr>
        <p:txBody>
          <a:bodyPr xmlns:a="http://schemas.openxmlformats.org/drawingml/2006/main" wrap="none" lIns="91423" tIns="45712" rIns="91423" bIns="45712" anchor="ctr"/>
          <a:lstStyle xmlns:a="http://schemas.openxmlformats.org/drawingml/2006/main">
            <a:lvl1pPr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1pPr>
            <a:lvl2pPr marL="742950" indent="-28575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marL="1143000" indent="-228600"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marL="1600200" indent="-22860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marL="2057400" indent="-228600">
              <a:spcBef>
                <a:spcPct val="20000"/>
              </a:spcBef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marL="25146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marL="29718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marL="34290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marL="38862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 xmlns:a="http://schemas.openxmlformats.org/drawingml/2006/main">
            <a:pPr>
              <a:spcBef>
                <a:spcPct val="0"/>
              </a:spcBef>
              <a:buFontTx/>
              <a:buNone/>
            </a:pPr>
            <a:r>
              <a:rPr sz="1400" b="1">
                <a:solidFill>
                  <a:schemeClr val="bg1"/>
                </a:solidFill>
                <a:latin typeface="+mj-lt"/>
                <a:ea typeface="+mj-lt"/>
                <a:cs typeface="+mj-lt"/>
              </a:rPr>
              <a:t>Data </a:t>
            </a:r>
          </a:p>
          <a:p xmlns:a="http://schemas.openxmlformats.org/drawingml/2006/main">
            <a:pPr>
              <a:spcBef>
                <a:spcPct val="0"/>
              </a:spcBef>
              <a:buFontTx/>
              <a:buNone/>
            </a:pPr>
            <a:r>
              <a:rPr sz="1400" b="1">
                <a:solidFill>
                  <a:schemeClr val="bg1"/>
                </a:solidFill>
                <a:latin typeface="+mj-lt"/>
                <a:ea typeface="+mj-lt"/>
                <a:cs typeface="+mj-lt"/>
              </a:rPr>
              <a:t>sources</a:t>
            </a:r>
          </a:p>
        </p:txBody>
      </p:sp>
      <p:sp>
        <p:nvSpPr>
          <p:cNvPr id="49" name="Oval 6">
            <a:extLst xmlns:a="http://schemas.openxmlformats.org/drawingml/2006/main">
              <a:ext uri="{FF2B5EF4-FFF2-40B4-BE49-F238E27FC236}">
                <a16:creationId xmlns:a16="http://schemas.microsoft.com/office/drawing/2014/main" id="{487074C8-3B63-480B-8C96-32D46271B4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98925" y="4492219"/>
            <a:ext cx="1313665" cy="868355"/>
          </a:xfrm>
          <a:prstGeom xmlns:a="http://schemas.openxmlformats.org/drawingml/2006/main" prst="ellipse">
            <a:avLst/>
          </a:prstGeom>
          <a:solidFill xmlns:a="http://schemas.openxmlformats.org/drawingml/2006/main">
            <a:schemeClr val="accent1">
              <a:lumMod val="50000"/>
            </a:schemeClr>
          </a:solidFill>
          <a:ln xmlns:a="http://schemas.openxmlformats.org/drawingml/2006/main" w="38100">
            <a:solidFill>
              <a:schemeClr val="bg1"/>
            </a:solidFill>
          </a:ln>
        </p:spPr>
        <p:txBody>
          <a:bodyPr xmlns:a="http://schemas.openxmlformats.org/drawingml/2006/main" wrap="none" lIns="91423" tIns="45712" rIns="91423" bIns="45712" anchor="ctr"/>
          <a:lstStyle xmlns:a="http://schemas.openxmlformats.org/drawingml/2006/main">
            <a:lvl1pPr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1pPr>
            <a:lvl2pPr marL="742950" indent="-28575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marL="1143000" indent="-228600"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marL="1600200" indent="-22860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marL="2057400" indent="-228600">
              <a:spcBef>
                <a:spcPct val="20000"/>
              </a:spcBef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marL="25146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marL="29718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marL="34290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marL="38862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 xmlns:a="http://schemas.openxmlformats.org/drawingml/2006/main">
            <a:pPr>
              <a:spcBef>
                <a:spcPct val="0"/>
              </a:spcBef>
              <a:buFontTx/>
              <a:buNone/>
            </a:pPr>
            <a:r>
              <a:rPr sz="1400" b="1">
                <a:solidFill>
                  <a:schemeClr val="bg1"/>
                </a:solidFill>
                <a:latin typeface="+mj-lt"/>
                <a:ea typeface="+mj-lt"/>
                <a:cs typeface="+mj-lt"/>
              </a:rPr>
              <a:t>Q&amp;A Call</a:t>
            </a:r>
          </a:p>
        </p:txBody>
      </p:sp>
      <p:sp>
        <p:nvSpPr>
          <p:cNvPr id="52" name="Oval 6">
            <a:extLst xmlns:a="http://schemas.openxmlformats.org/drawingml/2006/main">
              <a:ext uri="{FF2B5EF4-FFF2-40B4-BE49-F238E27FC236}">
                <a16:creationId xmlns:a16="http://schemas.microsoft.com/office/drawing/2014/main" id="{3E227AAD-825E-473F-BC6A-4D7487CCAC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66237" y="4270266"/>
            <a:ext cx="1306656" cy="630478"/>
          </a:xfrm>
          <a:prstGeom xmlns:a="http://schemas.openxmlformats.org/drawingml/2006/main" prst="ellipse">
            <a:avLst/>
          </a:prstGeom>
          <a:solidFill xmlns:a="http://schemas.openxmlformats.org/drawingml/2006/main">
            <a:schemeClr val="accent1">
              <a:lumMod val="50000"/>
            </a:schemeClr>
          </a:solidFill>
          <a:ln xmlns:a="http://schemas.openxmlformats.org/drawingml/2006/main" w="38100">
            <a:solidFill>
              <a:schemeClr val="bg1"/>
            </a:solidFill>
          </a:ln>
        </p:spPr>
        <p:txBody>
          <a:bodyPr xmlns:a="http://schemas.openxmlformats.org/drawingml/2006/main" wrap="none" lIns="91423" tIns="45712" rIns="91423" bIns="45712" anchor="ctr"/>
          <a:lstStyle xmlns:a="http://schemas.openxmlformats.org/drawingml/2006/main">
            <a:lvl1pPr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1pPr>
            <a:lvl2pPr marL="742950" indent="-28575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marL="1143000" indent="-228600"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marL="1600200" indent="-22860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marL="2057400" indent="-228600">
              <a:spcBef>
                <a:spcPct val="20000"/>
              </a:spcBef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marL="25146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marL="29718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marL="34290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marL="38862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 xmlns:a="http://schemas.openxmlformats.org/drawingml/2006/main">
            <a:pPr>
              <a:spcBef>
                <a:spcPct val="0"/>
              </a:spcBef>
              <a:buFontTx/>
              <a:buNone/>
            </a:pPr>
            <a:r>
              <a:rPr sz="1400" b="1">
                <a:solidFill>
                  <a:schemeClr val="bg1"/>
                </a:solidFill>
                <a:latin typeface="+mj-lt"/>
                <a:ea typeface="+mj-lt"/>
                <a:cs typeface="+mj-lt"/>
              </a:rPr>
              <a:t>Relevant </a:t>
            </a:r>
          </a:p>
          <a:p xmlns:a="http://schemas.openxmlformats.org/drawingml/2006/main">
            <a:pPr>
              <a:spcBef>
                <a:spcPct val="0"/>
              </a:spcBef>
              <a:buFontTx/>
              <a:buNone/>
            </a:pPr>
            <a:r>
              <a:rPr sz="1400" b="1">
                <a:solidFill>
                  <a:schemeClr val="bg1"/>
                </a:solidFill>
                <a:latin typeface="+mj-lt"/>
                <a:ea typeface="+mj-lt"/>
                <a:cs typeface="+mj-lt"/>
              </a:rPr>
              <a:t>Agenda</a:t>
            </a:r>
          </a:p>
        </p:txBody>
      </p:sp>
      <p:sp>
        <p:nvSpPr>
          <p:cNvPr id="54" name="TextBox 30">
            <a:extLst xmlns:a="http://schemas.openxmlformats.org/drawingml/2006/main">
              <a:ext uri="{FF2B5EF4-FFF2-40B4-BE49-F238E27FC236}">
                <a16:creationId xmlns:a16="http://schemas.microsoft.com/office/drawing/2014/main" id="{306B13B5-D1D1-4CDF-8E7D-BBE021B4C9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01172" y="3933825"/>
            <a:ext cx="543739" cy="307777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wrap="none">
            <a:spAutoFit/>
          </a:bodyPr>
          <a:lstStyle xmlns:a="http://schemas.openxmlformats.org/drawingml/2006/main">
            <a:lvl1pPr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1pPr>
            <a:lvl2pPr marL="742950" indent="-28575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marL="1143000" indent="-228600"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marL="1600200" indent="-22860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marL="2057400" indent="-228600">
              <a:spcBef>
                <a:spcPct val="20000"/>
              </a:spcBef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marL="25146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marL="29718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marL="34290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marL="38862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 xmlns:a="http://schemas.openxmlformats.org/drawingml/2006/main">
            <a:pPr>
              <a:spcBef>
                <a:spcPct val="0"/>
              </a:spcBef>
              <a:buFontTx/>
              <a:buNone/>
            </a:pPr>
            <a:r>
              <a:rPr sz="1400" b="1">
                <a:latin typeface="+mj-lt"/>
                <a:ea typeface="+mj-lt"/>
                <a:cs typeface="+mj-lt"/>
              </a:rPr>
              <a:t>80%</a:t>
            </a:r>
          </a:p>
        </p:txBody>
      </p:sp>
      <p:graphicFrame>
        <p:nvGraphicFramePr>
          <p:cNvPr id="100" name="Table 10"/>
          <p:cNvGraphicFramePr/>
          <p:nvPr/>
        </p:nvGraphicFramePr>
        <p:xfrm>
          <a:off xmlns:a="http://schemas.openxmlformats.org/drawingml/2006/main" x="2536041" y="1088740"/>
          <a:ext xmlns:a="http://schemas.openxmlformats.org/drawingml/2006/main" cx="2161258" cy="304800"/>
        </p:xfrm>
        <a:graphic xmlns:a="http://schemas.openxmlformats.org/drawingml/2006/main"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1258"/>
              </a:tblGrid>
              <a:tr h="252413">
                <a:tc>
                  <a:txBody>
                    <a:bodyPr/>
                    <a:lstStyle/>
                    <a:p>
                      <a:r>
                        <a:rPr sz="1400">
                          <a:solidFill>
                            <a:schemeClr val="tx2"/>
                          </a:solidFill>
                        </a:rPr>
                        <a:t>Negotiation Phase</a:t>
                      </a:r>
                    </a:p>
                  </a:txBody>
                  <a:tcPr marL="45720" marR="45720" marT="45720" marB="4572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solidFill>
                        <a:schemeClr val="tx2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1" name="Table 10"/>
          <p:cNvGraphicFramePr/>
          <p:nvPr/>
        </p:nvGraphicFramePr>
        <p:xfrm>
          <a:off xmlns:a="http://schemas.openxmlformats.org/drawingml/2006/main" x="271462" y="1089125"/>
          <a:ext xmlns:a="http://schemas.openxmlformats.org/drawingml/2006/main" cx="2233266" cy="304800"/>
        </p:xfrm>
        <a:graphic xmlns:a="http://schemas.openxmlformats.org/drawingml/2006/main"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3266"/>
              </a:tblGrid>
              <a:tr h="252413">
                <a:tc>
                  <a:txBody>
                    <a:bodyPr/>
                    <a:lstStyle/>
                    <a:p>
                      <a:r>
                        <a:rPr sz="1400">
                          <a:solidFill>
                            <a:schemeClr val="tx2"/>
                          </a:solidFill>
                        </a:rPr>
                        <a:t>Dialogue Planning Phase</a:t>
                      </a:r>
                    </a:p>
                  </a:txBody>
                  <a:tcPr marL="45720" marR="45720" marT="45720" marB="4572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solidFill>
                        <a:schemeClr val="tx2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9" name="TextBox 38">
            <a:extLst xmlns:a="http://schemas.openxmlformats.org/drawingml/2006/main">
              <a:ext uri="{FF2B5EF4-FFF2-40B4-BE49-F238E27FC236}">
                <a16:creationId xmlns:a16="http://schemas.microsoft.com/office/drawing/2014/main" id="{F2B19B41-E4C2-4DD0-8459-0159AED1AC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6121" y="4310284"/>
            <a:ext cx="2025811" cy="3693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wrap="none">
            <a:spAutoFit/>
          </a:bodyPr>
          <a:lstStyle xmlns:a="http://schemas.openxmlformats.org/drawingml/2006/main">
            <a:lvl1pPr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1pPr>
            <a:lvl2pPr marL="742950" indent="-28575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marL="1143000" indent="-228600"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marL="1600200" indent="-22860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marL="2057400" indent="-228600">
              <a:spcBef>
                <a:spcPct val="20000"/>
              </a:spcBef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marL="25146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marL="29718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marL="34290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marL="38862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 xmlns:a="http://schemas.openxmlformats.org/drawingml/2006/main">
            <a:pPr>
              <a:spcBef>
                <a:spcPct val="0"/>
              </a:spcBef>
              <a:buFontTx/>
              <a:buNone/>
            </a:pPr>
            <a:r>
              <a:rPr sz="1800" b="1">
                <a:latin typeface="+mj-lt"/>
                <a:ea typeface="+mj-lt"/>
                <a:cs typeface="+mj-lt"/>
              </a:rPr>
              <a:t>Critical moments</a:t>
            </a:r>
          </a:p>
        </p:txBody>
      </p:sp>
      <p:sp>
        <p:nvSpPr>
          <p:cNvPr id="51" name="Oval 6">
            <a:extLst xmlns:a="http://schemas.openxmlformats.org/drawingml/2006/main">
              <a:ext uri="{FF2B5EF4-FFF2-40B4-BE49-F238E27FC236}">
                <a16:creationId xmlns:a16="http://schemas.microsoft.com/office/drawing/2014/main" id="{0C5503FA-9484-409B-9E47-FFB62F89B7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452" y="2142795"/>
            <a:ext cx="1375731" cy="1027113"/>
          </a:xfrm>
          <a:prstGeom xmlns:a="http://schemas.openxmlformats.org/drawingml/2006/main" prst="ellipse">
            <a:avLst/>
          </a:prstGeom>
          <a:solidFill xmlns:a="http://schemas.openxmlformats.org/drawingml/2006/main">
            <a:schemeClr val="tx1"/>
          </a:solidFill>
          <a:ln xmlns:a="http://schemas.openxmlformats.org/drawingml/2006/main">
            <a:noFill/>
          </a:ln>
        </p:spPr>
        <p:txBody>
          <a:bodyPr xmlns:a="http://schemas.openxmlformats.org/drawingml/2006/main" wrap="none" lIns="91423" tIns="45712" rIns="91423" bIns="45712" anchor="ctr"/>
          <a:lstStyle xmlns:a="http://schemas.openxmlformats.org/drawingml/2006/main">
            <a:lvl1pPr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1pPr>
            <a:lvl2pPr marL="742950" indent="-28575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2pPr>
            <a:lvl3pPr marL="1143000" indent="-228600">
              <a:spcBef>
                <a:spcPct val="200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3pPr>
            <a:lvl4pPr marL="1600200" indent="-228600">
              <a:spcBef>
                <a:spcPct val="20000"/>
              </a:spcBef>
              <a:buFont typeface="Arial"/>
              <a:buChar char="–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4pPr>
            <a:lvl5pPr marL="2057400" indent="-228600">
              <a:spcBef>
                <a:spcPct val="20000"/>
              </a:spcBef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5pPr>
            <a:lvl6pPr marL="25146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marL="29718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marL="34290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marL="3886200" indent="-228600">
              <a:spcBef>
                <a:spcPct val="20000"/>
              </a:spcBef>
              <a:spcAft>
                <a:spcPct val="0"/>
              </a:spcAft>
              <a:buFont typeface="Arial"/>
              <a:buChar char="»"/>
              <a:defRPr sz="11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 xmlns:a="http://schemas.openxmlformats.org/drawingml/2006/main">
            <a:pPr>
              <a:spcBef>
                <a:spcPct val="0"/>
              </a:spcBef>
              <a:buFontTx/>
              <a:buNone/>
            </a:pPr>
            <a:r>
              <a:rPr sz="1400" b="1">
                <a:solidFill>
                  <a:schemeClr val="bg1"/>
                </a:solidFill>
                <a:latin typeface="+mj-lt"/>
                <a:ea typeface="+mj-lt"/>
                <a:cs typeface="+mj-lt"/>
              </a:rPr>
              <a:t>Improved</a:t>
            </a:r>
          </a:p>
          <a:p xmlns:a="http://schemas.openxmlformats.org/drawingml/2006/main">
            <a:pPr>
              <a:spcBef>
                <a:spcPct val="0"/>
              </a:spcBef>
              <a:buFontTx/>
              <a:buNone/>
            </a:pPr>
            <a:r>
              <a:rPr sz="1400" b="1">
                <a:solidFill>
                  <a:schemeClr val="bg1"/>
                </a:solidFill>
                <a:latin typeface="+mj-lt"/>
                <a:ea typeface="+mj-lt"/>
                <a:cs typeface="+mj-lt"/>
              </a:rPr>
              <a:t>Trust Carry</a:t>
            </a:r>
          </a:p>
          <a:p xmlns:a="http://schemas.openxmlformats.org/drawingml/2006/main">
            <a:pPr>
              <a:spcBef>
                <a:spcPct val="0"/>
              </a:spcBef>
              <a:buFontTx/>
              <a:buNone/>
            </a:pPr>
            <a:r>
              <a:rPr sz="1400" b="1">
                <a:solidFill>
                  <a:schemeClr val="bg1"/>
                </a:solidFill>
                <a:latin typeface="+mj-lt"/>
                <a:ea typeface="+mj-lt"/>
                <a:cs typeface="+mj-lt"/>
              </a:rPr>
              <a:t>Forward</a:t>
            </a:r>
          </a:p>
        </p:txBody>
      </p:sp>
      <p:pic>
        <p:nvPicPr>
          <p:cNvPr id="104" name="Kuva 6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c8df219e1904652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9296801" y="-4376"/>
            <a:ext cx="609199" cy="58906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608995"/>
      </p:ext>
    </p:extLst>
  </p:cSld>
</p:sld>
</file>

<file path=ppt/theme/theme1.xml><?xml version="1.0" encoding="utf-8"?>
<a:theme xmlns:a="http://schemas.openxmlformats.org/drawingml/2006/main" name="Office Theme">
  <a:themeElements>
    <a:clrScheme name="Cannelloni">
      <a:dk1>
        <a:srgbClr val="000000"/>
      </a:dk1>
      <a:lt1>
        <a:srgbClr val="FFFFFF"/>
      </a:lt1>
      <a:dk2>
        <a:srgbClr val="003F77"/>
      </a:dk2>
      <a:lt2>
        <a:srgbClr val="FFBDB8"/>
      </a:lt2>
      <a:accent1>
        <a:srgbClr val="CCD9E4"/>
      </a:accent1>
      <a:accent2>
        <a:srgbClr val="618AAB"/>
      </a:accent2>
      <a:accent3>
        <a:srgbClr val="456783"/>
      </a:accent3>
      <a:accent4>
        <a:srgbClr val="595959"/>
      </a:accent4>
      <a:accent5>
        <a:srgbClr val="999999"/>
      </a:accent5>
      <a:accent6>
        <a:srgbClr val="D9D9D9"/>
      </a:accent6>
      <a:hlink>
        <a:srgbClr val="003F77"/>
      </a:hlink>
      <a:folHlink>
        <a:srgbClr val="AFC3D5"/>
      </a:folHlink>
    </a:clrScheme>
    <a:fontScheme name="Custom 1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Cannelloni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2026-07-18T08:54:23.4600000Z</dcterms:created>
  <dcterms:modified xsi:type="dcterms:W3CDTF">2026-07-18T08:54:23.4600000Z</dcterms:modified>
</coreProperties>
</file>